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5" name="Google Shape;95;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6200f3d0d0_4_17: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6200f3d0d0_4_17: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54" name="Google Shape;154;g16200f3d0d0_4_17: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6200f3d0d0_4_32: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6200f3d0d0_4_32: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60" name="Google Shape;160;g16200f3d0d0_4_32: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6200f3d0d0_4_40: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6200f3d0d0_4_40: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66" name="Google Shape;166;g16200f3d0d0_4_40: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6200f3d0d0_4_0: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6200f3d0d0_4_0: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3" name="Google Shape;173;g16200f3d0d0_4_0: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4" name="Google Shape;104;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10" name="Google Shape;110;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6200f3d0d0_4_6:notes"/>
          <p:cNvSpPr/>
          <p:nvPr>
            <p:ph idx="2" type="sldImg"/>
          </p:nvPr>
        </p:nvSpPr>
        <p:spPr>
          <a:xfrm>
            <a:off x="990600" y="766763"/>
            <a:ext cx="5118000" cy="38385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6200f3d0d0_4_6:notes"/>
          <p:cNvSpPr txBox="1"/>
          <p:nvPr>
            <p:ph idx="1" type="body"/>
          </p:nvPr>
        </p:nvSpPr>
        <p:spPr>
          <a:xfrm>
            <a:off x="709614" y="4862514"/>
            <a:ext cx="5680200" cy="4605300"/>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17" name="Google Shape;117;g16200f3d0d0_4_6:notes"/>
          <p:cNvSpPr txBox="1"/>
          <p:nvPr>
            <p:ph idx="12" type="sldNum"/>
          </p:nvPr>
        </p:nvSpPr>
        <p:spPr>
          <a:xfrm>
            <a:off x="4021139" y="9720264"/>
            <a:ext cx="3076500" cy="512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23" name="Google Shape;123;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29" name="Google Shape;129;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35" name="Google Shape;135;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41" name="Google Shape;141;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47" name="Google Shape;147;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g16200f3d0d0_0_178"/>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g16200f3d0d0_0_178"/>
          <p:cNvGrpSpPr/>
          <p:nvPr/>
        </p:nvGrpSpPr>
        <p:grpSpPr>
          <a:xfrm>
            <a:off x="830392" y="1588427"/>
            <a:ext cx="745763" cy="61102"/>
            <a:chOff x="4580561" y="2589004"/>
            <a:chExt cx="1064464" cy="25200"/>
          </a:xfrm>
        </p:grpSpPr>
        <p:sp>
          <p:nvSpPr>
            <p:cNvPr id="16" name="Google Shape;16;g16200f3d0d0_0_17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g16200f3d0d0_0_17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g16200f3d0d0_0_178"/>
          <p:cNvSpPr txBox="1"/>
          <p:nvPr>
            <p:ph type="ctrTitle"/>
          </p:nvPr>
        </p:nvSpPr>
        <p:spPr>
          <a:xfrm>
            <a:off x="729450" y="1763267"/>
            <a:ext cx="7688100" cy="2219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9" name="Google Shape;19;g16200f3d0d0_0_178"/>
          <p:cNvSpPr txBox="1"/>
          <p:nvPr>
            <p:ph idx="1" type="subTitle"/>
          </p:nvPr>
        </p:nvSpPr>
        <p:spPr>
          <a:xfrm>
            <a:off x="729627" y="4230533"/>
            <a:ext cx="7688100" cy="721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20" name="Google Shape;20;g16200f3d0d0_0_178"/>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g16200f3d0d0_0_242"/>
          <p:cNvGrpSpPr/>
          <p:nvPr/>
        </p:nvGrpSpPr>
        <p:grpSpPr>
          <a:xfrm>
            <a:off x="830392" y="5558926"/>
            <a:ext cx="745763" cy="61102"/>
            <a:chOff x="4580561" y="2589004"/>
            <a:chExt cx="1064464" cy="25200"/>
          </a:xfrm>
        </p:grpSpPr>
        <p:sp>
          <p:nvSpPr>
            <p:cNvPr id="79" name="Google Shape;79;g16200f3d0d0_0_24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16200f3d0d0_0_24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g16200f3d0d0_0_242"/>
          <p:cNvSpPr txBox="1"/>
          <p:nvPr>
            <p:ph hasCustomPrompt="1" type="title"/>
          </p:nvPr>
        </p:nvSpPr>
        <p:spPr>
          <a:xfrm>
            <a:off x="729450" y="978600"/>
            <a:ext cx="7688400" cy="165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g16200f3d0d0_0_242"/>
          <p:cNvSpPr txBox="1"/>
          <p:nvPr>
            <p:ph idx="1" type="body"/>
          </p:nvPr>
        </p:nvSpPr>
        <p:spPr>
          <a:xfrm>
            <a:off x="729450" y="3030517"/>
            <a:ext cx="7688400" cy="2107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83" name="Google Shape;83;g16200f3d0d0_0_242"/>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g16200f3d0d0_0_249"/>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86" name="Shape 86"/>
        <p:cNvGrpSpPr/>
        <p:nvPr/>
      </p:nvGrpSpPr>
      <p:grpSpPr>
        <a:xfrm>
          <a:off x="0" y="0"/>
          <a:ext cx="0" cy="0"/>
          <a:chOff x="0" y="0"/>
          <a:chExt cx="0" cy="0"/>
        </a:xfrm>
      </p:grpSpPr>
      <p:sp>
        <p:nvSpPr>
          <p:cNvPr id="87" name="Google Shape;87;g16200f3d0d0_0_25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g16200f3d0d0_0_251"/>
          <p:cNvSpPr txBox="1"/>
          <p:nvPr>
            <p:ph idx="1" type="body"/>
          </p:nvPr>
        </p:nvSpPr>
        <p:spPr>
          <a:xfrm>
            <a:off x="457200" y="1673352"/>
            <a:ext cx="4038600" cy="4718400"/>
          </a:xfrm>
          <a:prstGeom prst="rect">
            <a:avLst/>
          </a:prstGeom>
          <a:noFill/>
          <a:ln>
            <a:noFill/>
          </a:ln>
        </p:spPr>
        <p:txBody>
          <a:bodyPr anchorCtr="0" anchor="t" bIns="45700" lIns="91425" spcFirstLastPara="1" rIns="91425" wrap="square" tIns="45700">
            <a:normAutofit/>
          </a:bodyPr>
          <a:lstStyle>
            <a:lvl1pPr indent="-379730" lvl="0" marL="457200" rtl="0" algn="l">
              <a:spcBef>
                <a:spcPts val="560"/>
              </a:spcBef>
              <a:spcAft>
                <a:spcPts val="0"/>
              </a:spcAft>
              <a:buSzPts val="2380"/>
              <a:buChar char="●"/>
              <a:defRPr sz="2800"/>
            </a:lvl1pPr>
            <a:lvl2pPr indent="-358140" lvl="1" marL="914400" rtl="0" algn="l">
              <a:spcBef>
                <a:spcPts val="1200"/>
              </a:spcBef>
              <a:spcAft>
                <a:spcPts val="0"/>
              </a:spcAft>
              <a:buSzPts val="2040"/>
              <a:buChar char="○"/>
              <a:defRPr sz="2400"/>
            </a:lvl2pPr>
            <a:lvl3pPr indent="-342900" lvl="2" marL="1371600" rtl="0" algn="l">
              <a:spcBef>
                <a:spcPts val="1200"/>
              </a:spcBef>
              <a:spcAft>
                <a:spcPts val="0"/>
              </a:spcAft>
              <a:buSzPts val="1800"/>
              <a:buChar char="■"/>
              <a:defRPr sz="2000"/>
            </a:lvl3pPr>
            <a:lvl4pPr indent="-342900" lvl="3" marL="1828800" rtl="0" algn="l">
              <a:spcBef>
                <a:spcPts val="1200"/>
              </a:spcBef>
              <a:spcAft>
                <a:spcPts val="0"/>
              </a:spcAft>
              <a:buSzPts val="1800"/>
              <a:buChar char="●"/>
              <a:defRPr sz="1800"/>
            </a:lvl4pPr>
            <a:lvl5pPr indent="-342900" lvl="4" marL="2286000" rtl="0" algn="l">
              <a:spcBef>
                <a:spcPts val="1200"/>
              </a:spcBef>
              <a:spcAft>
                <a:spcPts val="0"/>
              </a:spcAft>
              <a:buSzPts val="1800"/>
              <a:buChar char="○"/>
              <a:defRPr sz="1800"/>
            </a:lvl5pPr>
            <a:lvl6pPr indent="-342900" lvl="5" marL="2743200" rtl="0" algn="l">
              <a:spcBef>
                <a:spcPts val="1200"/>
              </a:spcBef>
              <a:spcAft>
                <a:spcPts val="0"/>
              </a:spcAft>
              <a:buSzPts val="1800"/>
              <a:buChar char="■"/>
              <a:defRPr sz="1800"/>
            </a:lvl6pPr>
            <a:lvl7pPr indent="-342900" lvl="6" marL="3200400" rtl="0" algn="l">
              <a:spcBef>
                <a:spcPts val="1200"/>
              </a:spcBef>
              <a:spcAft>
                <a:spcPts val="0"/>
              </a:spcAft>
              <a:buSzPts val="1800"/>
              <a:buChar char="●"/>
              <a:defRPr sz="1800"/>
            </a:lvl7pPr>
            <a:lvl8pPr indent="-342900" lvl="7" marL="3657600" rtl="0" algn="l">
              <a:spcBef>
                <a:spcPts val="1200"/>
              </a:spcBef>
              <a:spcAft>
                <a:spcPts val="0"/>
              </a:spcAft>
              <a:buSzPts val="1800"/>
              <a:buChar char="○"/>
              <a:defRPr sz="1800"/>
            </a:lvl8pPr>
            <a:lvl9pPr indent="-342900" lvl="8" marL="4114800" rtl="0" algn="l">
              <a:spcBef>
                <a:spcPts val="1200"/>
              </a:spcBef>
              <a:spcAft>
                <a:spcPts val="1200"/>
              </a:spcAft>
              <a:buSzPts val="1800"/>
              <a:buChar char="■"/>
              <a:defRPr sz="1800"/>
            </a:lvl9pPr>
          </a:lstStyle>
          <a:p/>
        </p:txBody>
      </p:sp>
      <p:sp>
        <p:nvSpPr>
          <p:cNvPr id="89" name="Google Shape;89;g16200f3d0d0_0_251"/>
          <p:cNvSpPr txBox="1"/>
          <p:nvPr>
            <p:ph idx="2" type="body"/>
          </p:nvPr>
        </p:nvSpPr>
        <p:spPr>
          <a:xfrm>
            <a:off x="4648200" y="1673352"/>
            <a:ext cx="4038600" cy="4718400"/>
          </a:xfrm>
          <a:prstGeom prst="rect">
            <a:avLst/>
          </a:prstGeom>
          <a:noFill/>
          <a:ln>
            <a:noFill/>
          </a:ln>
        </p:spPr>
        <p:txBody>
          <a:bodyPr anchorCtr="0" anchor="t" bIns="45700" lIns="91425" spcFirstLastPara="1" rIns="91425" wrap="square" tIns="45700">
            <a:normAutofit/>
          </a:bodyPr>
          <a:lstStyle>
            <a:lvl1pPr indent="-379730" lvl="0" marL="457200" rtl="0" algn="l">
              <a:spcBef>
                <a:spcPts val="560"/>
              </a:spcBef>
              <a:spcAft>
                <a:spcPts val="0"/>
              </a:spcAft>
              <a:buSzPts val="2380"/>
              <a:buChar char="●"/>
              <a:defRPr sz="2800"/>
            </a:lvl1pPr>
            <a:lvl2pPr indent="-358140" lvl="1" marL="914400" rtl="0" algn="l">
              <a:spcBef>
                <a:spcPts val="1200"/>
              </a:spcBef>
              <a:spcAft>
                <a:spcPts val="0"/>
              </a:spcAft>
              <a:buSzPts val="2040"/>
              <a:buChar char="○"/>
              <a:defRPr sz="2400"/>
            </a:lvl2pPr>
            <a:lvl3pPr indent="-342900" lvl="2" marL="1371600" rtl="0" algn="l">
              <a:spcBef>
                <a:spcPts val="1200"/>
              </a:spcBef>
              <a:spcAft>
                <a:spcPts val="0"/>
              </a:spcAft>
              <a:buSzPts val="1800"/>
              <a:buChar char="■"/>
              <a:defRPr sz="2000"/>
            </a:lvl3pPr>
            <a:lvl4pPr indent="-342900" lvl="3" marL="1828800" rtl="0" algn="l">
              <a:spcBef>
                <a:spcPts val="1200"/>
              </a:spcBef>
              <a:spcAft>
                <a:spcPts val="0"/>
              </a:spcAft>
              <a:buSzPts val="1800"/>
              <a:buChar char="●"/>
              <a:defRPr sz="1800"/>
            </a:lvl4pPr>
            <a:lvl5pPr indent="-342900" lvl="4" marL="2286000" rtl="0" algn="l">
              <a:spcBef>
                <a:spcPts val="1200"/>
              </a:spcBef>
              <a:spcAft>
                <a:spcPts val="0"/>
              </a:spcAft>
              <a:buSzPts val="1800"/>
              <a:buChar char="○"/>
              <a:defRPr sz="1800"/>
            </a:lvl5pPr>
            <a:lvl6pPr indent="-342900" lvl="5" marL="2743200" rtl="0" algn="l">
              <a:spcBef>
                <a:spcPts val="1200"/>
              </a:spcBef>
              <a:spcAft>
                <a:spcPts val="0"/>
              </a:spcAft>
              <a:buSzPts val="1800"/>
              <a:buChar char="■"/>
              <a:defRPr sz="1800"/>
            </a:lvl6pPr>
            <a:lvl7pPr indent="-342900" lvl="6" marL="3200400" rtl="0" algn="l">
              <a:spcBef>
                <a:spcPts val="1200"/>
              </a:spcBef>
              <a:spcAft>
                <a:spcPts val="0"/>
              </a:spcAft>
              <a:buSzPts val="1800"/>
              <a:buChar char="●"/>
              <a:defRPr sz="1800"/>
            </a:lvl7pPr>
            <a:lvl8pPr indent="-342900" lvl="7" marL="3657600" rtl="0" algn="l">
              <a:spcBef>
                <a:spcPts val="1200"/>
              </a:spcBef>
              <a:spcAft>
                <a:spcPts val="0"/>
              </a:spcAft>
              <a:buSzPts val="1800"/>
              <a:buChar char="○"/>
              <a:defRPr sz="1800"/>
            </a:lvl8pPr>
            <a:lvl9pPr indent="-342900" lvl="8" marL="4114800" rtl="0" algn="l">
              <a:spcBef>
                <a:spcPts val="1200"/>
              </a:spcBef>
              <a:spcAft>
                <a:spcPts val="1200"/>
              </a:spcAft>
              <a:buSzPts val="1800"/>
              <a:buChar char="■"/>
              <a:defRPr sz="1800"/>
            </a:lvl9pPr>
          </a:lstStyle>
          <a:p/>
        </p:txBody>
      </p:sp>
      <p:sp>
        <p:nvSpPr>
          <p:cNvPr id="90" name="Google Shape;90;g16200f3d0d0_0_251"/>
          <p:cNvSpPr txBox="1"/>
          <p:nvPr>
            <p:ph idx="10" type="dt"/>
          </p:nvPr>
        </p:nvSpPr>
        <p:spPr>
          <a:xfrm>
            <a:off x="457200" y="18288"/>
            <a:ext cx="2895600" cy="329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g16200f3d0d0_0_251"/>
          <p:cNvSpPr txBox="1"/>
          <p:nvPr>
            <p:ph idx="11" type="ftr"/>
          </p:nvPr>
        </p:nvSpPr>
        <p:spPr>
          <a:xfrm>
            <a:off x="3429000" y="18288"/>
            <a:ext cx="4114800" cy="329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g16200f3d0d0_0_251"/>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g16200f3d0d0_0_186"/>
          <p:cNvGrpSpPr/>
          <p:nvPr/>
        </p:nvGrpSpPr>
        <p:grpSpPr>
          <a:xfrm>
            <a:off x="830392" y="1588427"/>
            <a:ext cx="745763" cy="61102"/>
            <a:chOff x="4580561" y="2589004"/>
            <a:chExt cx="1064464" cy="25200"/>
          </a:xfrm>
        </p:grpSpPr>
        <p:sp>
          <p:nvSpPr>
            <p:cNvPr id="23" name="Google Shape;23;g16200f3d0d0_0_18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g16200f3d0d0_0_18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g16200f3d0d0_0_186"/>
          <p:cNvSpPr txBox="1"/>
          <p:nvPr>
            <p:ph type="title"/>
          </p:nvPr>
        </p:nvSpPr>
        <p:spPr>
          <a:xfrm>
            <a:off x="729450" y="1763267"/>
            <a:ext cx="7688400" cy="202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6" name="Google Shape;26;g16200f3d0d0_0_186"/>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16200f3d0d0_0_192"/>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g16200f3d0d0_0_192"/>
          <p:cNvGrpSpPr/>
          <p:nvPr/>
        </p:nvGrpSpPr>
        <p:grpSpPr>
          <a:xfrm>
            <a:off x="830392" y="1588427"/>
            <a:ext cx="745763" cy="61102"/>
            <a:chOff x="4580561" y="2589004"/>
            <a:chExt cx="1064464" cy="25200"/>
          </a:xfrm>
        </p:grpSpPr>
        <p:sp>
          <p:nvSpPr>
            <p:cNvPr id="30" name="Google Shape;30;g16200f3d0d0_0_19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g16200f3d0d0_0_19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g16200f3d0d0_0_192"/>
          <p:cNvSpPr txBox="1"/>
          <p:nvPr>
            <p:ph type="title"/>
          </p:nvPr>
        </p:nvSpPr>
        <p:spPr>
          <a:xfrm>
            <a:off x="729450" y="1758200"/>
            <a:ext cx="76887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3" name="Google Shape;33;g16200f3d0d0_0_192"/>
          <p:cNvSpPr txBox="1"/>
          <p:nvPr>
            <p:ph idx="1" type="body"/>
          </p:nvPr>
        </p:nvSpPr>
        <p:spPr>
          <a:xfrm>
            <a:off x="729450" y="2771833"/>
            <a:ext cx="76887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g16200f3d0d0_0_192"/>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16200f3d0d0_0_200"/>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g16200f3d0d0_0_200"/>
          <p:cNvGrpSpPr/>
          <p:nvPr/>
        </p:nvGrpSpPr>
        <p:grpSpPr>
          <a:xfrm>
            <a:off x="830392" y="1588427"/>
            <a:ext cx="745763" cy="61102"/>
            <a:chOff x="4580561" y="2589004"/>
            <a:chExt cx="1064464" cy="25200"/>
          </a:xfrm>
        </p:grpSpPr>
        <p:sp>
          <p:nvSpPr>
            <p:cNvPr id="38" name="Google Shape;38;g16200f3d0d0_0_20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g16200f3d0d0_0_20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g16200f3d0d0_0_200"/>
          <p:cNvSpPr txBox="1"/>
          <p:nvPr>
            <p:ph type="title"/>
          </p:nvPr>
        </p:nvSpPr>
        <p:spPr>
          <a:xfrm>
            <a:off x="729450" y="1758200"/>
            <a:ext cx="76884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1" name="Google Shape;41;g16200f3d0d0_0_200"/>
          <p:cNvSpPr txBox="1"/>
          <p:nvPr>
            <p:ph idx="1" type="body"/>
          </p:nvPr>
        </p:nvSpPr>
        <p:spPr>
          <a:xfrm>
            <a:off x="729325" y="2771833"/>
            <a:ext cx="37743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2" name="Google Shape;42;g16200f3d0d0_0_200"/>
          <p:cNvSpPr txBox="1"/>
          <p:nvPr>
            <p:ph idx="2" type="body"/>
          </p:nvPr>
        </p:nvSpPr>
        <p:spPr>
          <a:xfrm>
            <a:off x="4643604" y="2771833"/>
            <a:ext cx="37743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3" name="Google Shape;43;g16200f3d0d0_0_200"/>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g16200f3d0d0_0_209"/>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g16200f3d0d0_0_209"/>
          <p:cNvGrpSpPr/>
          <p:nvPr/>
        </p:nvGrpSpPr>
        <p:grpSpPr>
          <a:xfrm>
            <a:off x="830392" y="1588427"/>
            <a:ext cx="745763" cy="61102"/>
            <a:chOff x="4580561" y="2589004"/>
            <a:chExt cx="1064464" cy="25200"/>
          </a:xfrm>
        </p:grpSpPr>
        <p:sp>
          <p:nvSpPr>
            <p:cNvPr id="47" name="Google Shape;47;g16200f3d0d0_0_20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16200f3d0d0_0_20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g16200f3d0d0_0_209"/>
          <p:cNvSpPr txBox="1"/>
          <p:nvPr>
            <p:ph type="title"/>
          </p:nvPr>
        </p:nvSpPr>
        <p:spPr>
          <a:xfrm>
            <a:off x="729450" y="1758200"/>
            <a:ext cx="76884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0" name="Google Shape;50;g16200f3d0d0_0_209"/>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g16200f3d0d0_0_216"/>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g16200f3d0d0_0_216"/>
          <p:cNvGrpSpPr/>
          <p:nvPr/>
        </p:nvGrpSpPr>
        <p:grpSpPr>
          <a:xfrm>
            <a:off x="830392" y="1588427"/>
            <a:ext cx="745763" cy="61102"/>
            <a:chOff x="4580561" y="2589004"/>
            <a:chExt cx="1064464" cy="25200"/>
          </a:xfrm>
        </p:grpSpPr>
        <p:sp>
          <p:nvSpPr>
            <p:cNvPr id="54" name="Google Shape;54;g16200f3d0d0_0_2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16200f3d0d0_0_2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g16200f3d0d0_0_216"/>
          <p:cNvSpPr txBox="1"/>
          <p:nvPr>
            <p:ph type="title"/>
          </p:nvPr>
        </p:nvSpPr>
        <p:spPr>
          <a:xfrm>
            <a:off x="730000" y="1758200"/>
            <a:ext cx="3300900" cy="18420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7" name="Google Shape;57;g16200f3d0d0_0_216"/>
          <p:cNvSpPr txBox="1"/>
          <p:nvPr>
            <p:ph idx="1" type="body"/>
          </p:nvPr>
        </p:nvSpPr>
        <p:spPr>
          <a:xfrm>
            <a:off x="721225" y="3708967"/>
            <a:ext cx="3300900" cy="2130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8" name="Google Shape;58;g16200f3d0d0_0_216"/>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g16200f3d0d0_0_224"/>
          <p:cNvGrpSpPr/>
          <p:nvPr/>
        </p:nvGrpSpPr>
        <p:grpSpPr>
          <a:xfrm>
            <a:off x="830392" y="5558926"/>
            <a:ext cx="745763" cy="61102"/>
            <a:chOff x="4580561" y="2589004"/>
            <a:chExt cx="1064464" cy="25200"/>
          </a:xfrm>
        </p:grpSpPr>
        <p:sp>
          <p:nvSpPr>
            <p:cNvPr id="61" name="Google Shape;61;g16200f3d0d0_0_22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16200f3d0d0_0_22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g16200f3d0d0_0_224"/>
          <p:cNvSpPr txBox="1"/>
          <p:nvPr>
            <p:ph type="title"/>
          </p:nvPr>
        </p:nvSpPr>
        <p:spPr>
          <a:xfrm>
            <a:off x="729450" y="1152400"/>
            <a:ext cx="7021200" cy="39801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4" name="Google Shape;64;g16200f3d0d0_0_224"/>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g16200f3d0d0_0_230"/>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g16200f3d0d0_0_230"/>
          <p:cNvGrpSpPr/>
          <p:nvPr/>
        </p:nvGrpSpPr>
        <p:grpSpPr>
          <a:xfrm>
            <a:off x="830392" y="1588427"/>
            <a:ext cx="745763" cy="61102"/>
            <a:chOff x="4580561" y="2589004"/>
            <a:chExt cx="1064464" cy="25200"/>
          </a:xfrm>
        </p:grpSpPr>
        <p:sp>
          <p:nvSpPr>
            <p:cNvPr id="68" name="Google Shape;68;g16200f3d0d0_0_2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16200f3d0d0_0_2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g16200f3d0d0_0_230"/>
          <p:cNvSpPr txBox="1"/>
          <p:nvPr>
            <p:ph type="title"/>
          </p:nvPr>
        </p:nvSpPr>
        <p:spPr>
          <a:xfrm>
            <a:off x="730000" y="1758200"/>
            <a:ext cx="3300900" cy="2249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71" name="Google Shape;71;g16200f3d0d0_0_230"/>
          <p:cNvSpPr txBox="1"/>
          <p:nvPr>
            <p:ph idx="1" type="subTitle"/>
          </p:nvPr>
        </p:nvSpPr>
        <p:spPr>
          <a:xfrm>
            <a:off x="724950" y="4215367"/>
            <a:ext cx="3300900" cy="1011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2" name="Google Shape;72;g16200f3d0d0_0_230"/>
          <p:cNvSpPr txBox="1"/>
          <p:nvPr>
            <p:ph idx="2" type="body"/>
          </p:nvPr>
        </p:nvSpPr>
        <p:spPr>
          <a:xfrm>
            <a:off x="5174225" y="1803500"/>
            <a:ext cx="3374400" cy="4034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3" name="Google Shape;73;g16200f3d0d0_0_230"/>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g16200f3d0d0_0_239"/>
          <p:cNvSpPr txBox="1"/>
          <p:nvPr>
            <p:ph idx="1" type="body"/>
          </p:nvPr>
        </p:nvSpPr>
        <p:spPr>
          <a:xfrm>
            <a:off x="724950" y="5830068"/>
            <a:ext cx="7697400" cy="614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6" name="Google Shape;76;g16200f3d0d0_0_239"/>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16200f3d0d0_0_17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11" name="Google Shape;11;g16200f3d0d0_0_17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 name="Google Shape;12;g16200f3d0d0_0_174"/>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6" name="Shape 96"/>
        <p:cNvGrpSpPr/>
        <p:nvPr/>
      </p:nvGrpSpPr>
      <p:grpSpPr>
        <a:xfrm>
          <a:off x="0" y="0"/>
          <a:ext cx="0" cy="0"/>
          <a:chOff x="0" y="0"/>
          <a:chExt cx="0" cy="0"/>
        </a:xfrm>
      </p:grpSpPr>
      <p:sp>
        <p:nvSpPr>
          <p:cNvPr id="97" name="Google Shape;97;p1"/>
          <p:cNvSpPr txBox="1"/>
          <p:nvPr>
            <p:ph type="ctrTitle"/>
          </p:nvPr>
        </p:nvSpPr>
        <p:spPr>
          <a:xfrm>
            <a:off x="727950" y="2642100"/>
            <a:ext cx="7688100" cy="13683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2000"/>
              <a:buFont typeface="Georgia"/>
              <a:buNone/>
            </a:pPr>
            <a:r>
              <a:rPr b="1" lang="en-US" sz="1700">
                <a:latin typeface="Georgia"/>
                <a:ea typeface="Georgia"/>
                <a:cs typeface="Georgia"/>
                <a:sym typeface="Georgia"/>
              </a:rPr>
              <a:t>LE CODE </a:t>
            </a:r>
            <a:r>
              <a:rPr b="1" lang="en-US" sz="1700">
                <a:latin typeface="Georgia"/>
                <a:ea typeface="Georgia"/>
                <a:cs typeface="Georgia"/>
                <a:sym typeface="Georgia"/>
              </a:rPr>
              <a:t>RÉVISÉ</a:t>
            </a:r>
            <a:r>
              <a:rPr b="1" lang="en-US" sz="1700">
                <a:latin typeface="Georgia"/>
                <a:ea typeface="Georgia"/>
                <a:cs typeface="Georgia"/>
                <a:sym typeface="Georgia"/>
              </a:rPr>
              <a:t> DES DOUANES CEMAC ET LES NOUVEAUX ENJEUX COMMERCIAUX ET DOUANIERS EN AFRIQUE CENTRALE : </a:t>
            </a:r>
            <a:r>
              <a:rPr lang="en-US" sz="1700">
                <a:latin typeface="Georgia"/>
                <a:ea typeface="Georgia"/>
                <a:cs typeface="Georgia"/>
                <a:sym typeface="Georgia"/>
              </a:rPr>
              <a:t>DEFIS, OPPORTUNITES ET CONTRAINTES POUR LES ENTREPRISES </a:t>
            </a:r>
            <a:r>
              <a:rPr lang="en-US" sz="1700">
                <a:latin typeface="Georgia"/>
                <a:ea typeface="Georgia"/>
                <a:cs typeface="Georgia"/>
                <a:sym typeface="Georgia"/>
              </a:rPr>
              <a:t>PRIVÉES,</a:t>
            </a:r>
            <a:r>
              <a:rPr lang="en-US" sz="1700">
                <a:latin typeface="Georgia"/>
                <a:ea typeface="Georgia"/>
                <a:cs typeface="Georgia"/>
                <a:sym typeface="Georgia"/>
              </a:rPr>
              <a:t> ADMINISTRATIONS PUBLIQUES ET AUTRES ACTEURS </a:t>
            </a:r>
            <a:r>
              <a:rPr lang="en-US" sz="1700">
                <a:latin typeface="Georgia"/>
                <a:ea typeface="Georgia"/>
                <a:cs typeface="Georgia"/>
                <a:sym typeface="Georgia"/>
              </a:rPr>
              <a:t>ÉCONOMIQUES</a:t>
            </a:r>
            <a:r>
              <a:rPr lang="en-US" sz="1700">
                <a:latin typeface="Georgia"/>
                <a:ea typeface="Georgia"/>
                <a:cs typeface="Georgia"/>
                <a:sym typeface="Georgia"/>
              </a:rPr>
              <a:t> </a:t>
            </a:r>
            <a:endParaRPr sz="3900"/>
          </a:p>
        </p:txBody>
      </p:sp>
      <p:sp>
        <p:nvSpPr>
          <p:cNvPr id="98" name="Google Shape;98;p1"/>
          <p:cNvSpPr txBox="1"/>
          <p:nvPr>
            <p:ph idx="1" type="subTitle"/>
          </p:nvPr>
        </p:nvSpPr>
        <p:spPr>
          <a:xfrm>
            <a:off x="426425" y="4605475"/>
            <a:ext cx="4914900" cy="13683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SzPct val="85000"/>
              <a:buNone/>
            </a:pPr>
            <a:r>
              <a:rPr b="1" i="1" lang="en-US" sz="2000">
                <a:latin typeface="Georgia"/>
                <a:ea typeface="Georgia"/>
                <a:cs typeface="Georgia"/>
                <a:sym typeface="Georgia"/>
              </a:rPr>
              <a:t>La problématique des échanges transfrontières des services dans le nouveau Code des douanes de la CEMAC : Quelle place pour la </a:t>
            </a:r>
            <a:r>
              <a:rPr b="1" i="1" lang="en-US" sz="2000">
                <a:latin typeface="Georgia"/>
                <a:ea typeface="Georgia"/>
                <a:cs typeface="Georgia"/>
                <a:sym typeface="Georgia"/>
              </a:rPr>
              <a:t>Fintech</a:t>
            </a:r>
            <a:r>
              <a:rPr b="1" i="1" lang="en-US" sz="2000">
                <a:latin typeface="Georgia"/>
                <a:ea typeface="Georgia"/>
                <a:cs typeface="Georgia"/>
                <a:sym typeface="Georgia"/>
              </a:rPr>
              <a:t> et le E-commerce et autres services digitalisés ?</a:t>
            </a:r>
            <a:endParaRPr b="1" i="1" sz="2000">
              <a:latin typeface="Georgia"/>
              <a:ea typeface="Georgia"/>
              <a:cs typeface="Georgia"/>
              <a:sym typeface="Georgia"/>
            </a:endParaRPr>
          </a:p>
        </p:txBody>
      </p:sp>
      <p:pic>
        <p:nvPicPr>
          <p:cNvPr id="99" name="Google Shape;99;p1"/>
          <p:cNvPicPr preferRelativeResize="0"/>
          <p:nvPr/>
        </p:nvPicPr>
        <p:blipFill rotWithShape="1">
          <a:blip r:embed="rId3">
            <a:alphaModFix/>
          </a:blip>
          <a:srcRect b="5651" l="0" r="0" t="0"/>
          <a:stretch/>
        </p:blipFill>
        <p:spPr>
          <a:xfrm>
            <a:off x="0" y="0"/>
            <a:ext cx="9144000" cy="1678725"/>
          </a:xfrm>
          <a:prstGeom prst="rect">
            <a:avLst/>
          </a:prstGeom>
          <a:noFill/>
          <a:ln>
            <a:noFill/>
          </a:ln>
        </p:spPr>
      </p:pic>
      <p:sp>
        <p:nvSpPr>
          <p:cNvPr id="100" name="Google Shape;100;p1"/>
          <p:cNvSpPr txBox="1"/>
          <p:nvPr/>
        </p:nvSpPr>
        <p:spPr>
          <a:xfrm>
            <a:off x="647557" y="1836512"/>
            <a:ext cx="7848900" cy="4320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1190"/>
              <a:buFont typeface="Arial"/>
              <a:buNone/>
            </a:pPr>
            <a:r>
              <a:rPr b="1" lang="en-US">
                <a:solidFill>
                  <a:srgbClr val="55556F"/>
                </a:solidFill>
                <a:latin typeface="Georgia"/>
                <a:ea typeface="Georgia"/>
                <a:cs typeface="Georgia"/>
                <a:sym typeface="Georgia"/>
              </a:rPr>
              <a:t>SÉMINAIRE</a:t>
            </a:r>
            <a:r>
              <a:rPr b="1" i="0" lang="en-US" sz="1400" u="none" cap="none" strike="noStrike">
                <a:solidFill>
                  <a:srgbClr val="55556F"/>
                </a:solidFill>
                <a:latin typeface="Georgia"/>
                <a:ea typeface="Georgia"/>
                <a:cs typeface="Georgia"/>
                <a:sym typeface="Georgia"/>
              </a:rPr>
              <a:t> SOUS </a:t>
            </a:r>
            <a:r>
              <a:rPr b="1" lang="en-US">
                <a:solidFill>
                  <a:srgbClr val="55556F"/>
                </a:solidFill>
                <a:latin typeface="Georgia"/>
                <a:ea typeface="Georgia"/>
                <a:cs typeface="Georgia"/>
                <a:sym typeface="Georgia"/>
              </a:rPr>
              <a:t>RÉGIONAL</a:t>
            </a:r>
            <a:r>
              <a:rPr b="1" i="0" lang="en-US" sz="1400" u="none" cap="none" strike="noStrike">
                <a:solidFill>
                  <a:srgbClr val="55556F"/>
                </a:solidFill>
                <a:latin typeface="Georgia"/>
                <a:ea typeface="Georgia"/>
                <a:cs typeface="Georgia"/>
                <a:sym typeface="Georgia"/>
              </a:rPr>
              <a:t> DE FORMATION EN AFRIQUE CENTRALE</a:t>
            </a:r>
            <a:endParaRPr b="1" i="0" sz="1400" u="none" cap="none" strike="noStrike">
              <a:solidFill>
                <a:srgbClr val="55556F"/>
              </a:solidFill>
              <a:latin typeface="Georgia"/>
              <a:ea typeface="Georgia"/>
              <a:cs typeface="Georgia"/>
              <a:sym typeface="Georgia"/>
            </a:endParaRPr>
          </a:p>
        </p:txBody>
      </p:sp>
      <p:sp>
        <p:nvSpPr>
          <p:cNvPr id="101" name="Google Shape;101;p1"/>
          <p:cNvSpPr txBox="1"/>
          <p:nvPr/>
        </p:nvSpPr>
        <p:spPr>
          <a:xfrm>
            <a:off x="1268225" y="6027450"/>
            <a:ext cx="3231300" cy="432000"/>
          </a:xfrm>
          <a:prstGeom prst="rect">
            <a:avLst/>
          </a:prstGeom>
          <a:noFill/>
          <a:ln>
            <a:noFill/>
          </a:ln>
        </p:spPr>
        <p:txBody>
          <a:bodyPr anchorCtr="0" anchor="t" bIns="45700" lIns="91425" spcFirstLastPara="1" rIns="91425" wrap="square" tIns="45700">
            <a:normAutofit fontScale="77500"/>
          </a:bodyPr>
          <a:lstStyle/>
          <a:p>
            <a:pPr indent="0" lvl="0" marL="0" marR="0" rtl="0" algn="ctr">
              <a:spcBef>
                <a:spcPts val="0"/>
              </a:spcBef>
              <a:spcAft>
                <a:spcPts val="0"/>
              </a:spcAft>
              <a:buClr>
                <a:schemeClr val="accent1"/>
              </a:buClr>
              <a:buSzPct val="85000"/>
              <a:buFont typeface="Arial"/>
              <a:buNone/>
            </a:pPr>
            <a:r>
              <a:rPr b="1" i="0" lang="en-US" sz="1400" u="none" cap="none" strike="noStrike">
                <a:solidFill>
                  <a:srgbClr val="55556F"/>
                </a:solidFill>
                <a:latin typeface="Georgia"/>
                <a:ea typeface="Georgia"/>
                <a:cs typeface="Georgia"/>
                <a:sym typeface="Georgia"/>
              </a:rPr>
              <a:t>Dr Willy ZOGO </a:t>
            </a:r>
            <a:endParaRPr b="1" i="0" sz="1400" u="none" cap="none" strike="noStrike">
              <a:solidFill>
                <a:srgbClr val="55556F"/>
              </a:solidFill>
              <a:latin typeface="Georgia"/>
              <a:ea typeface="Georgia"/>
              <a:cs typeface="Georgia"/>
              <a:sym typeface="Georgia"/>
            </a:endParaRPr>
          </a:p>
          <a:p>
            <a:pPr indent="0" lvl="0" marL="0" marR="0" rtl="0" algn="ctr">
              <a:spcBef>
                <a:spcPts val="0"/>
              </a:spcBef>
              <a:spcAft>
                <a:spcPts val="0"/>
              </a:spcAft>
              <a:buClr>
                <a:schemeClr val="accent1"/>
              </a:buClr>
              <a:buSzPct val="85000"/>
              <a:buFont typeface="Arial"/>
              <a:buNone/>
            </a:pPr>
            <a:r>
              <a:rPr b="0" i="1" lang="en-US" sz="1400" u="none" cap="none" strike="noStrike">
                <a:solidFill>
                  <a:srgbClr val="55556F"/>
                </a:solidFill>
                <a:latin typeface="Georgia"/>
                <a:ea typeface="Georgia"/>
                <a:cs typeface="Georgia"/>
                <a:sym typeface="Georgia"/>
              </a:rPr>
              <a:t>| CEO de Droit Médias Finance | juriste financier</a:t>
            </a:r>
            <a:endParaRPr b="0" i="1" sz="1400" u="none" cap="none" strike="noStrike">
              <a:solidFill>
                <a:srgbClr val="55556F"/>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6200f3d0d0_4_17"/>
          <p:cNvSpPr txBox="1"/>
          <p:nvPr/>
        </p:nvSpPr>
        <p:spPr>
          <a:xfrm>
            <a:off x="329925" y="212100"/>
            <a:ext cx="8814000" cy="639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latin typeface="Georgia"/>
              <a:ea typeface="Georgia"/>
              <a:cs typeface="Georgia"/>
              <a:sym typeface="Georgia"/>
            </a:endParaRPr>
          </a:p>
          <a:p>
            <a:pPr indent="0" lvl="0" marL="0" rtl="0" algn="l">
              <a:lnSpc>
                <a:spcPct val="115000"/>
              </a:lnSpc>
              <a:spcBef>
                <a:spcPts val="0"/>
              </a:spcBef>
              <a:spcAft>
                <a:spcPts val="0"/>
              </a:spcAft>
              <a:buNone/>
            </a:pPr>
            <a:r>
              <a:t/>
            </a:r>
            <a:endParaRPr sz="1100">
              <a:latin typeface="Georgia"/>
              <a:ea typeface="Georgia"/>
              <a:cs typeface="Georgia"/>
              <a:sym typeface="Georgia"/>
            </a:endParaRPr>
          </a:p>
          <a:p>
            <a:pPr indent="0" lvl="0" marL="0" rtl="0" algn="l">
              <a:lnSpc>
                <a:spcPct val="115000"/>
              </a:lnSpc>
              <a:spcBef>
                <a:spcPts val="0"/>
              </a:spcBef>
              <a:spcAft>
                <a:spcPts val="0"/>
              </a:spcAft>
              <a:buNone/>
            </a:pPr>
            <a:r>
              <a:rPr lang="en-US" sz="1100">
                <a:latin typeface="Georgia"/>
                <a:ea typeface="Georgia"/>
                <a:cs typeface="Georgia"/>
                <a:sym typeface="Georgia"/>
              </a:rPr>
              <a:t>Article 31. 1. </a:t>
            </a:r>
            <a:r>
              <a:rPr i="1" lang="en-US" sz="1100">
                <a:latin typeface="Georgia"/>
                <a:ea typeface="Georgia"/>
                <a:cs typeface="Georgia"/>
                <a:sym typeface="Georgia"/>
              </a:rPr>
              <a:t>Pour déterminer la valeur en douane par application des dispositions de l’article 30, on ajoutera au prix effectivement payé ou à payer pour les marchandises importées :</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a) les éléments suivants, dans la mesure où ils sont supportés par l’acheteur mais n’ont pas été inclus dans le prix effectivement payé ou à payer pour les marchandises :</a:t>
            </a:r>
            <a:endParaRPr i="1" sz="1100">
              <a:latin typeface="Georgia"/>
              <a:ea typeface="Georgia"/>
              <a:cs typeface="Georgia"/>
              <a:sym typeface="Georgia"/>
            </a:endParaRPr>
          </a:p>
          <a:p>
            <a:pPr indent="0" lvl="0" marL="0" rtl="0" algn="l">
              <a:lnSpc>
                <a:spcPct val="115000"/>
              </a:lnSpc>
              <a:spcBef>
                <a:spcPts val="0"/>
              </a:spcBef>
              <a:spcAft>
                <a:spcPts val="0"/>
              </a:spcAft>
              <a:buNone/>
            </a:pPr>
            <a:r>
              <a:t/>
            </a:r>
            <a:endParaRPr i="1" sz="1100">
              <a:latin typeface="Georgia"/>
              <a:ea typeface="Georgia"/>
              <a:cs typeface="Georgia"/>
              <a:sym typeface="Georgia"/>
            </a:endParaRPr>
          </a:p>
          <a:p>
            <a:pPr indent="0" lvl="0" marL="0" rtl="0" algn="l">
              <a:lnSpc>
                <a:spcPct val="115000"/>
              </a:lnSpc>
              <a:spcBef>
                <a:spcPts val="0"/>
              </a:spcBef>
              <a:spcAft>
                <a:spcPts val="0"/>
              </a:spcAft>
              <a:buNone/>
            </a:pPr>
            <a:r>
              <a:t/>
            </a:r>
            <a:endParaRPr i="1" sz="1100">
              <a:latin typeface="Georgia"/>
              <a:ea typeface="Georgia"/>
              <a:cs typeface="Georgia"/>
              <a:sym typeface="Georgia"/>
            </a:endParaRPr>
          </a:p>
          <a:p>
            <a:pPr indent="-298450" lvl="0" marL="457200" rtl="0" algn="l">
              <a:lnSpc>
                <a:spcPct val="115000"/>
              </a:lnSpc>
              <a:spcBef>
                <a:spcPts val="0"/>
              </a:spcBef>
              <a:spcAft>
                <a:spcPts val="0"/>
              </a:spcAft>
              <a:buSzPts val="1100"/>
              <a:buFont typeface="Georgia"/>
              <a:buChar char="-"/>
            </a:pPr>
            <a:r>
              <a:rPr b="1" i="1" lang="en-US" sz="1100">
                <a:solidFill>
                  <a:schemeClr val="dk1"/>
                </a:solidFill>
                <a:latin typeface="Georgia"/>
                <a:ea typeface="Georgia"/>
                <a:cs typeface="Georgia"/>
                <a:sym typeface="Georgia"/>
              </a:rPr>
              <a:t>commissions et frais de courtage, </a:t>
            </a:r>
            <a:r>
              <a:rPr i="1" lang="en-US" sz="1100">
                <a:latin typeface="Georgia"/>
                <a:ea typeface="Georgia"/>
                <a:cs typeface="Georgia"/>
                <a:sym typeface="Georgia"/>
              </a:rPr>
              <a:t>à l’exception des commissions d’achat ;</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−coûts des contenants traités, aux fins douanières, comme ne faisant qu’un avec la marchandise ;</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−coûts de l’emballage, comprenant aussi bien la </a:t>
            </a:r>
            <a:r>
              <a:rPr b="1" i="1" lang="en-US" sz="1100">
                <a:solidFill>
                  <a:schemeClr val="dk1"/>
                </a:solidFill>
                <a:latin typeface="Georgia"/>
                <a:ea typeface="Georgia"/>
                <a:cs typeface="Georgia"/>
                <a:sym typeface="Georgia"/>
              </a:rPr>
              <a:t>main-d’œuvre</a:t>
            </a:r>
            <a:r>
              <a:rPr i="1" lang="en-US" sz="1100">
                <a:latin typeface="Georgia"/>
                <a:ea typeface="Georgia"/>
                <a:cs typeface="Georgia"/>
                <a:sym typeface="Georgia"/>
              </a:rPr>
              <a:t> que les matériaux.</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b) La valeur imputée de façon appropriée, des produits et </a:t>
            </a:r>
            <a:r>
              <a:rPr b="1" i="1" lang="en-US" sz="1100">
                <a:latin typeface="Georgia"/>
                <a:ea typeface="Georgia"/>
                <a:cs typeface="Georgia"/>
                <a:sym typeface="Georgia"/>
              </a:rPr>
              <a:t>services </a:t>
            </a:r>
            <a:r>
              <a:rPr i="1" lang="en-US" sz="1100">
                <a:latin typeface="Georgia"/>
                <a:ea typeface="Georgia"/>
                <a:cs typeface="Georgia"/>
                <a:sym typeface="Georgia"/>
              </a:rPr>
              <a:t>ci-après lorsqu’ils sont fournis directement ou indirectement par l’acheteur sans frais ou à coût réduit, et utilisés lors de la production et de la vente pour l’exportation des marchandises importées, dans la mesure où cette valeur n’a pas été incluse dans le prix effectivement payé ou à payer : </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−Matières, composants, parties et éléments similaires incorporés dans les marchandises importées ;</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−Outils, matrices, moules et objets similaires utilisés pour la production des marchandises importées ;</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−Matières consommées dans la production des marchandises importées ;</a:t>
            </a:r>
            <a:endParaRPr i="1" sz="1100">
              <a:latin typeface="Georgia"/>
              <a:ea typeface="Georgia"/>
              <a:cs typeface="Georgia"/>
              <a:sym typeface="Georgia"/>
            </a:endParaRPr>
          </a:p>
          <a:p>
            <a:pPr indent="-298450" lvl="0" marL="457200" rtl="0" algn="l">
              <a:lnSpc>
                <a:spcPct val="115000"/>
              </a:lnSpc>
              <a:spcBef>
                <a:spcPts val="0"/>
              </a:spcBef>
              <a:spcAft>
                <a:spcPts val="0"/>
              </a:spcAft>
              <a:buSzPts val="1100"/>
              <a:buFont typeface="Georgia"/>
              <a:buChar char="-"/>
            </a:pPr>
            <a:r>
              <a:rPr b="1" i="1" lang="en-US" sz="1100">
                <a:solidFill>
                  <a:schemeClr val="dk1"/>
                </a:solidFill>
                <a:latin typeface="Georgia"/>
                <a:ea typeface="Georgia"/>
                <a:cs typeface="Georgia"/>
                <a:sym typeface="Georgia"/>
              </a:rPr>
              <a:t>Travaux d’ingénierie, d’étude, d’art et design, plans et croquis,</a:t>
            </a:r>
            <a:r>
              <a:rPr i="1" lang="en-US" sz="1100">
                <a:latin typeface="Georgia"/>
                <a:ea typeface="Georgia"/>
                <a:cs typeface="Georgia"/>
                <a:sym typeface="Georgia"/>
              </a:rPr>
              <a:t> exécutés ailleurs que dans le pays d’importation et nécessaires pour la production des marchandises importées.</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e) </a:t>
            </a:r>
            <a:r>
              <a:rPr b="1" i="1" lang="en-US" sz="1100">
                <a:latin typeface="Georgia"/>
                <a:ea typeface="Georgia"/>
                <a:cs typeface="Georgia"/>
                <a:sym typeface="Georgia"/>
              </a:rPr>
              <a:t>Frais de transport des marchandises importées</a:t>
            </a:r>
            <a:r>
              <a:rPr i="1" lang="en-US" sz="1100">
                <a:latin typeface="Georgia"/>
                <a:ea typeface="Georgia"/>
                <a:cs typeface="Georgia"/>
                <a:sym typeface="Georgia"/>
              </a:rPr>
              <a:t> jusqu’au lieu d’introduction des marchandises dans le territoire douanier de l’État membre d’importation ;</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f) Frais de chargement, de déchargement et de manutention connexes au transport des marchandises importées jusqu’au lieu d’introduction des marchandises dans le territoire douanier de l’État membre d’importation ; et</a:t>
            </a:r>
            <a:endParaRPr i="1" sz="1100">
              <a:latin typeface="Georgia"/>
              <a:ea typeface="Georgia"/>
              <a:cs typeface="Georgia"/>
              <a:sym typeface="Georgia"/>
            </a:endParaRPr>
          </a:p>
          <a:p>
            <a:pPr indent="-298450" lvl="0" marL="457200" rtl="0" algn="l">
              <a:lnSpc>
                <a:spcPct val="115000"/>
              </a:lnSpc>
              <a:spcBef>
                <a:spcPts val="0"/>
              </a:spcBef>
              <a:spcAft>
                <a:spcPts val="0"/>
              </a:spcAft>
              <a:buClr>
                <a:schemeClr val="dk1"/>
              </a:buClr>
              <a:buSzPts val="1100"/>
              <a:buFont typeface="Georgia"/>
              <a:buChar char="-"/>
            </a:pPr>
            <a:r>
              <a:rPr b="1" i="1" lang="en-US" sz="1100">
                <a:solidFill>
                  <a:schemeClr val="dk1"/>
                </a:solidFill>
                <a:latin typeface="Georgia"/>
                <a:ea typeface="Georgia"/>
                <a:cs typeface="Georgia"/>
                <a:sym typeface="Georgia"/>
              </a:rPr>
              <a:t>Coût de l’assurance.</a:t>
            </a:r>
            <a:endParaRPr b="1" i="1" sz="1100">
              <a:solidFill>
                <a:schemeClr val="dk1"/>
              </a:solidFill>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2. Tout élément qui sera ajouté par application des dispositions du présent article au prix effectivement payé ou à payer se fondera exclusivement sur des données objectives et quantifiables.</a:t>
            </a:r>
            <a:endParaRPr i="1" sz="1100">
              <a:latin typeface="Georgia"/>
              <a:ea typeface="Georgia"/>
              <a:cs typeface="Georgia"/>
              <a:sym typeface="Georgia"/>
            </a:endParaRPr>
          </a:p>
          <a:p>
            <a:pPr indent="0" lvl="0" marL="0" rtl="0" algn="l">
              <a:lnSpc>
                <a:spcPct val="115000"/>
              </a:lnSpc>
              <a:spcBef>
                <a:spcPts val="0"/>
              </a:spcBef>
              <a:spcAft>
                <a:spcPts val="0"/>
              </a:spcAft>
              <a:buNone/>
            </a:pPr>
            <a:r>
              <a:rPr i="1" lang="en-US" sz="1100">
                <a:latin typeface="Georgia"/>
                <a:ea typeface="Georgia"/>
                <a:cs typeface="Georgia"/>
                <a:sym typeface="Georgia"/>
              </a:rPr>
              <a:t>3. Pour la détermination de la valeur en douane, aucun élément ne sera ajouté au prix effectivement payé ou à payer, à l’exception de ceux qui sont prévus par le présent article.</a:t>
            </a:r>
            <a:endParaRPr i="1" sz="1100">
              <a:latin typeface="Georgia"/>
              <a:ea typeface="Georgia"/>
              <a:cs typeface="Georgia"/>
              <a:sym typeface="Georgia"/>
            </a:endParaRPr>
          </a:p>
          <a:p>
            <a:pPr indent="0" lvl="0" marL="0" rtl="0" algn="l">
              <a:lnSpc>
                <a:spcPct val="115000"/>
              </a:lnSpc>
              <a:spcBef>
                <a:spcPts val="0"/>
              </a:spcBef>
              <a:spcAft>
                <a:spcPts val="0"/>
              </a:spcAft>
              <a:buNone/>
            </a:pPr>
            <a:r>
              <a:t/>
            </a:r>
            <a:endParaRPr i="1" sz="1100">
              <a:latin typeface="Georgia"/>
              <a:ea typeface="Georgia"/>
              <a:cs typeface="Georgia"/>
              <a:sym typeface="Georgia"/>
            </a:endParaRPr>
          </a:p>
          <a:p>
            <a:pPr indent="0" lvl="0" marL="0" rtl="0" algn="l">
              <a:lnSpc>
                <a:spcPct val="115000"/>
              </a:lnSpc>
              <a:spcBef>
                <a:spcPts val="0"/>
              </a:spcBef>
              <a:spcAft>
                <a:spcPts val="0"/>
              </a:spcAft>
              <a:buNone/>
            </a:pPr>
            <a:r>
              <a:t/>
            </a:r>
            <a:endParaRPr i="1" sz="1100">
              <a:latin typeface="Georgia"/>
              <a:ea typeface="Georgia"/>
              <a:cs typeface="Georgia"/>
              <a:sym typeface="Georgia"/>
            </a:endParaRPr>
          </a:p>
          <a:p>
            <a:pPr indent="0" lvl="0" marL="0" rtl="0" algn="l">
              <a:lnSpc>
                <a:spcPct val="115000"/>
              </a:lnSpc>
              <a:spcBef>
                <a:spcPts val="0"/>
              </a:spcBef>
              <a:spcAft>
                <a:spcPts val="0"/>
              </a:spcAft>
              <a:buNone/>
            </a:pPr>
            <a:r>
              <a:t/>
            </a:r>
            <a:endParaRPr i="1" sz="11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6200f3d0d0_4_32"/>
          <p:cNvSpPr txBox="1"/>
          <p:nvPr/>
        </p:nvSpPr>
        <p:spPr>
          <a:xfrm>
            <a:off x="562750" y="791875"/>
            <a:ext cx="8183700" cy="484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Georgia"/>
                <a:ea typeface="Georgia"/>
                <a:cs typeface="Georgia"/>
                <a:sym typeface="Georgia"/>
              </a:rPr>
              <a:t>Exportation de services et rapatriement des recettes ( Règlement de Changes de 2018)</a:t>
            </a:r>
            <a:endParaRPr b="1" sz="1700">
              <a:latin typeface="Georgia"/>
              <a:ea typeface="Georgia"/>
              <a:cs typeface="Georgia"/>
              <a:sym typeface="Georgia"/>
            </a:endParaRPr>
          </a:p>
          <a:p>
            <a:pPr indent="0" lvl="0" marL="0" rtl="0" algn="l">
              <a:spcBef>
                <a:spcPts val="0"/>
              </a:spcBef>
              <a:spcAft>
                <a:spcPts val="0"/>
              </a:spcAft>
              <a:buNone/>
            </a:pPr>
            <a:r>
              <a:t/>
            </a:r>
            <a:endParaRPr b="1" sz="170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Toutes les	transactions avec	 l’extérieur	 liées	 aux services sont	 déclarées aux autorités	compétentes. (Art 67)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Les transactions avec l’extérieur liées aux services d’un montant	 égal	ou supérieur à 5 millions de	 Francs CFA sont	 domiciliées auprès d’un établissement de crédit de la CEMAC.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Toute	 exportation de services est matérialisée	par un contrat de	prestation de services	ou tout document en tenant lieu. Le	contrat de service peut	consister en l’un des documents : convention, bon de commande ou de marché, facture ou tout autre document en tenant	lieu.	 </a:t>
            </a:r>
            <a:r>
              <a:rPr i="1" lang="en-US">
                <a:latin typeface="Georgia"/>
                <a:ea typeface="Georgia"/>
                <a:cs typeface="Georgia"/>
                <a:sym typeface="Georgia"/>
              </a:rPr>
              <a:t>Le contrat	de service comporte obligatoirement les	mentions ci‐après :  la	dénomination des parties	contractantes et leurs adresses ; l’objet, la nature et l’étendue des prestations à fournir ; la	rémunération convenue et ses modalités	de règlement ; la	date	de conclusion du	contrat et sa durée.	</a:t>
            </a:r>
            <a:endParaRPr i="1">
              <a:latin typeface="Georgia"/>
              <a:ea typeface="Georgia"/>
              <a:cs typeface="Georgia"/>
              <a:sym typeface="Georgia"/>
            </a:endParaRPr>
          </a:p>
          <a:p>
            <a:pPr indent="0" lvl="0" marL="457200" rtl="0" algn="l">
              <a:spcBef>
                <a:spcPts val="0"/>
              </a:spcBef>
              <a:spcAft>
                <a:spcPts val="0"/>
              </a:spcAft>
              <a:buNone/>
            </a:pPr>
            <a:r>
              <a:rPr lang="en-US">
                <a:latin typeface="Georgia"/>
                <a:ea typeface="Georgia"/>
                <a:cs typeface="Georgia"/>
                <a:sym typeface="Georgia"/>
              </a:rPr>
              <a:t>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Les recettes d’exportation des services sont recouvrées et rapatriées par l’exportateur à	travers sa banque domiciliataire par	l’entremise	de la Banque Centrale. </a:t>
            </a:r>
            <a:endParaRPr>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6200f3d0d0_4_40"/>
          <p:cNvSpPr txBox="1"/>
          <p:nvPr/>
        </p:nvSpPr>
        <p:spPr>
          <a:xfrm>
            <a:off x="759525" y="833975"/>
            <a:ext cx="73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Georgia"/>
                <a:ea typeface="Georgia"/>
                <a:cs typeface="Georgia"/>
                <a:sym typeface="Georgia"/>
              </a:rPr>
              <a:t>PARTAGE DE COMPETENCES ENTRE BEAC ET DOUANES</a:t>
            </a:r>
            <a:r>
              <a:rPr lang="en-US">
                <a:latin typeface="Georgia"/>
                <a:ea typeface="Georgia"/>
                <a:cs typeface="Georgia"/>
                <a:sym typeface="Georgia"/>
              </a:rPr>
              <a:t>	</a:t>
            </a:r>
            <a:endParaRPr/>
          </a:p>
        </p:txBody>
      </p:sp>
      <p:sp>
        <p:nvSpPr>
          <p:cNvPr id="169" name="Google Shape;169;g16200f3d0d0_4_40"/>
          <p:cNvSpPr txBox="1"/>
          <p:nvPr/>
        </p:nvSpPr>
        <p:spPr>
          <a:xfrm>
            <a:off x="759525" y="2133100"/>
            <a:ext cx="77142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Georgia"/>
                <a:ea typeface="Georgia"/>
                <a:cs typeface="Georgia"/>
                <a:sym typeface="Georgia"/>
              </a:rPr>
              <a:t>Instructions de 2019 / 008 instruments de paiement à l’exterieur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de 5 millions de FCFA les retraits et les paiements à l’exterieur sont libres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de 5 millions de FCFA les justifications à priori / a posteriori</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rPr lang="en-US">
                <a:latin typeface="Georgia"/>
                <a:ea typeface="Georgia"/>
                <a:cs typeface="Georgia"/>
                <a:sym typeface="Georgia"/>
              </a:rPr>
              <a:t>Les paiements à distance</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1 million pour les règlements à distance :  libre</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1 million pour les règlements à distance : justificatifs</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rPr lang="en-US">
                <a:latin typeface="Georgia"/>
                <a:ea typeface="Georgia"/>
                <a:cs typeface="Georgia"/>
                <a:sym typeface="Georgia"/>
              </a:rPr>
              <a:t>ACTUALITE RECENTE LA BEAC RAPPELLE SON POUVOIR EXCLUSIF A METTRE EN OEUVRE LES SANCTIONS PECUNIAIRES ( 20 juin )</a:t>
            </a:r>
            <a:endParaRPr>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6200f3d0d0_4_0"/>
          <p:cNvSpPr txBox="1"/>
          <p:nvPr>
            <p:ph type="title"/>
          </p:nvPr>
        </p:nvSpPr>
        <p:spPr>
          <a:xfrm>
            <a:off x="729450" y="1152400"/>
            <a:ext cx="7021200" cy="3980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US"/>
              <a:t>Je vous remercie pour votre aimable attention !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ctrTitle"/>
          </p:nvPr>
        </p:nvSpPr>
        <p:spPr>
          <a:xfrm>
            <a:off x="839375" y="819000"/>
            <a:ext cx="5880300" cy="678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95238"/>
              <a:buFont typeface="Georgia"/>
              <a:buNone/>
            </a:pPr>
            <a:r>
              <a:rPr lang="en-US">
                <a:latin typeface="Georgia"/>
                <a:ea typeface="Georgia"/>
                <a:cs typeface="Georgia"/>
                <a:sym typeface="Georgia"/>
              </a:rPr>
              <a:t>SOMMAIRE </a:t>
            </a:r>
            <a:endParaRPr>
              <a:latin typeface="Georgia"/>
              <a:ea typeface="Georgia"/>
              <a:cs typeface="Georgia"/>
              <a:sym typeface="Georgia"/>
            </a:endParaRPr>
          </a:p>
        </p:txBody>
      </p:sp>
      <p:sp>
        <p:nvSpPr>
          <p:cNvPr id="107" name="Google Shape;107;p2"/>
          <p:cNvSpPr txBox="1"/>
          <p:nvPr>
            <p:ph idx="1" type="subTitle"/>
          </p:nvPr>
        </p:nvSpPr>
        <p:spPr>
          <a:xfrm>
            <a:off x="727950" y="1941025"/>
            <a:ext cx="7688100" cy="2999700"/>
          </a:xfrm>
          <a:prstGeom prst="rect">
            <a:avLst/>
          </a:prstGeom>
          <a:noFill/>
          <a:ln>
            <a:noFill/>
          </a:ln>
        </p:spPr>
        <p:txBody>
          <a:bodyPr anchorCtr="0" anchor="t" bIns="45700" lIns="91425" spcFirstLastPara="1" rIns="91425" wrap="square" tIns="45700">
            <a:noAutofit/>
          </a:bodyPr>
          <a:lstStyle/>
          <a:p>
            <a:pPr indent="-118109" lvl="0" marL="182880" rtl="0" algn="l">
              <a:lnSpc>
                <a:spcPct val="80000"/>
              </a:lnSpc>
              <a:spcBef>
                <a:spcPts val="0"/>
              </a:spcBef>
              <a:spcAft>
                <a:spcPts val="0"/>
              </a:spcAft>
              <a:buSzPts val="255"/>
              <a:buNone/>
            </a:pPr>
            <a:r>
              <a:t/>
            </a:r>
            <a:endParaRPr sz="1400">
              <a:latin typeface="Georgia"/>
              <a:ea typeface="Georgia"/>
              <a:cs typeface="Georgia"/>
              <a:sym typeface="Georgia"/>
            </a:endParaRPr>
          </a:p>
          <a:p>
            <a:pPr indent="-118109" lvl="0" marL="182880" rtl="0" algn="l">
              <a:lnSpc>
                <a:spcPct val="80000"/>
              </a:lnSpc>
              <a:spcBef>
                <a:spcPts val="240"/>
              </a:spcBef>
              <a:spcAft>
                <a:spcPts val="0"/>
              </a:spcAft>
              <a:buSzPts val="1355"/>
              <a:buNone/>
            </a:pPr>
            <a:r>
              <a:rPr lang="en-US" sz="1400">
                <a:latin typeface="Georgia"/>
                <a:ea typeface="Georgia"/>
                <a:cs typeface="Georgia"/>
                <a:sym typeface="Georgia"/>
              </a:rPr>
              <a:t>I) Généralités et concepts</a:t>
            </a:r>
            <a:endParaRPr sz="1400">
              <a:latin typeface="Georgia"/>
              <a:ea typeface="Georgia"/>
              <a:cs typeface="Georgia"/>
              <a:sym typeface="Georgia"/>
            </a:endParaRPr>
          </a:p>
          <a:p>
            <a:pPr indent="-118109" lvl="0" marL="182880" rtl="0" algn="l">
              <a:lnSpc>
                <a:spcPct val="80000"/>
              </a:lnSpc>
              <a:spcBef>
                <a:spcPts val="240"/>
              </a:spcBef>
              <a:spcAft>
                <a:spcPts val="0"/>
              </a:spcAft>
              <a:buSzPts val="255"/>
              <a:buNone/>
            </a:pPr>
            <a:r>
              <a:t/>
            </a:r>
            <a:endParaRPr sz="1400">
              <a:latin typeface="Georgia"/>
              <a:ea typeface="Georgia"/>
              <a:cs typeface="Georgia"/>
              <a:sym typeface="Georgia"/>
            </a:endParaRPr>
          </a:p>
          <a:p>
            <a:pPr indent="-204152" lvl="0" marL="182880" rtl="0" algn="l">
              <a:lnSpc>
                <a:spcPct val="80000"/>
              </a:lnSpc>
              <a:spcBef>
                <a:spcPts val="240"/>
              </a:spcBef>
              <a:spcAft>
                <a:spcPts val="0"/>
              </a:spcAft>
              <a:buSzPts val="1355"/>
              <a:buFont typeface="Noto Sans Symbols"/>
              <a:buChar char="●"/>
            </a:pPr>
            <a:r>
              <a:rPr i="1" lang="en-US" sz="1400">
                <a:latin typeface="Georgia"/>
                <a:ea typeface="Georgia"/>
                <a:cs typeface="Georgia"/>
                <a:sym typeface="Georgia"/>
              </a:rPr>
              <a:t>La fintech </a:t>
            </a:r>
            <a:endParaRPr i="1" sz="1400">
              <a:latin typeface="Georgia"/>
              <a:ea typeface="Georgia"/>
              <a:cs typeface="Georgia"/>
              <a:sym typeface="Georgia"/>
            </a:endParaRPr>
          </a:p>
          <a:p>
            <a:pPr indent="-204152" lvl="0" marL="182880" rtl="0" algn="l">
              <a:lnSpc>
                <a:spcPct val="80000"/>
              </a:lnSpc>
              <a:spcBef>
                <a:spcPts val="240"/>
              </a:spcBef>
              <a:spcAft>
                <a:spcPts val="0"/>
              </a:spcAft>
              <a:buSzPts val="1355"/>
              <a:buFont typeface="Noto Sans Symbols"/>
              <a:buChar char="●"/>
            </a:pPr>
            <a:r>
              <a:rPr i="1" lang="en-US" sz="1400">
                <a:latin typeface="Georgia"/>
                <a:ea typeface="Georgia"/>
                <a:cs typeface="Georgia"/>
                <a:sym typeface="Georgia"/>
              </a:rPr>
              <a:t>Le E-commerce</a:t>
            </a:r>
            <a:endParaRPr i="1" sz="1400">
              <a:latin typeface="Georgia"/>
              <a:ea typeface="Georgia"/>
              <a:cs typeface="Georgia"/>
              <a:sym typeface="Georgia"/>
            </a:endParaRPr>
          </a:p>
          <a:p>
            <a:pPr indent="-204152" lvl="0" marL="182880" rtl="0" algn="l">
              <a:lnSpc>
                <a:spcPct val="80000"/>
              </a:lnSpc>
              <a:spcBef>
                <a:spcPts val="240"/>
              </a:spcBef>
              <a:spcAft>
                <a:spcPts val="0"/>
              </a:spcAft>
              <a:buSzPts val="1355"/>
              <a:buFont typeface="Noto Sans Symbols"/>
              <a:buChar char="●"/>
            </a:pPr>
            <a:r>
              <a:rPr i="1" lang="en-US" sz="1400">
                <a:latin typeface="Georgia"/>
                <a:ea typeface="Georgia"/>
                <a:cs typeface="Georgia"/>
                <a:sym typeface="Georgia"/>
              </a:rPr>
              <a:t>Les autres services à l'épreuve du numérique</a:t>
            </a:r>
            <a:endParaRPr i="1" sz="1400">
              <a:latin typeface="Georgia"/>
              <a:ea typeface="Georgia"/>
              <a:cs typeface="Georgia"/>
              <a:sym typeface="Georgia"/>
            </a:endParaRPr>
          </a:p>
          <a:p>
            <a:pPr indent="-204152" lvl="0" marL="182880" rtl="0" algn="l">
              <a:lnSpc>
                <a:spcPct val="80000"/>
              </a:lnSpc>
              <a:spcBef>
                <a:spcPts val="240"/>
              </a:spcBef>
              <a:spcAft>
                <a:spcPts val="0"/>
              </a:spcAft>
              <a:buSzPts val="1355"/>
              <a:buFont typeface="Noto Sans Symbols"/>
              <a:buChar char="●"/>
            </a:pPr>
            <a:r>
              <a:rPr i="1" lang="en-US" sz="1400">
                <a:latin typeface="Georgia"/>
                <a:ea typeface="Georgia"/>
                <a:cs typeface="Georgia"/>
                <a:sym typeface="Georgia"/>
              </a:rPr>
              <a:t>Territoire et frontières douanières</a:t>
            </a:r>
            <a:endParaRPr i="1" sz="1400">
              <a:latin typeface="Georgia"/>
              <a:ea typeface="Georgia"/>
              <a:cs typeface="Georgia"/>
              <a:sym typeface="Georgia"/>
            </a:endParaRPr>
          </a:p>
          <a:p>
            <a:pPr indent="0" lvl="0" marL="0" rtl="0" algn="l">
              <a:lnSpc>
                <a:spcPct val="80000"/>
              </a:lnSpc>
              <a:spcBef>
                <a:spcPts val="240"/>
              </a:spcBef>
              <a:spcAft>
                <a:spcPts val="0"/>
              </a:spcAft>
              <a:buSzPts val="255"/>
              <a:buNone/>
            </a:pPr>
            <a:r>
              <a:rPr lang="en-US" sz="1400">
                <a:latin typeface="Georgia"/>
                <a:ea typeface="Georgia"/>
                <a:cs typeface="Georgia"/>
                <a:sym typeface="Georgia"/>
              </a:rPr>
              <a:t> </a:t>
            </a:r>
            <a:endParaRPr sz="1400">
              <a:latin typeface="Georgia"/>
              <a:ea typeface="Georgia"/>
              <a:cs typeface="Georgia"/>
              <a:sym typeface="Georgia"/>
            </a:endParaRPr>
          </a:p>
          <a:p>
            <a:pPr indent="-118109" lvl="0" marL="182880" rtl="0" algn="l">
              <a:lnSpc>
                <a:spcPct val="80000"/>
              </a:lnSpc>
              <a:spcBef>
                <a:spcPts val="240"/>
              </a:spcBef>
              <a:spcAft>
                <a:spcPts val="0"/>
              </a:spcAft>
              <a:buSzPts val="1355"/>
              <a:buNone/>
            </a:pPr>
            <a:r>
              <a:rPr lang="en-US" sz="1400">
                <a:latin typeface="Georgia"/>
                <a:ea typeface="Georgia"/>
                <a:cs typeface="Georgia"/>
                <a:sym typeface="Georgia"/>
              </a:rPr>
              <a:t>II ) Le principe de la non taxation des services de finance digitale, de E-commerce et des autres services digitaux</a:t>
            </a:r>
            <a:endParaRPr sz="1400">
              <a:latin typeface="Georgia"/>
              <a:ea typeface="Georgia"/>
              <a:cs typeface="Georgia"/>
              <a:sym typeface="Georgia"/>
            </a:endParaRPr>
          </a:p>
          <a:p>
            <a:pPr indent="0" lvl="0" marL="0" rtl="0" algn="l">
              <a:lnSpc>
                <a:spcPct val="80000"/>
              </a:lnSpc>
              <a:spcBef>
                <a:spcPts val="240"/>
              </a:spcBef>
              <a:spcAft>
                <a:spcPts val="0"/>
              </a:spcAft>
              <a:buSzPts val="255"/>
              <a:buNone/>
            </a:pPr>
            <a:r>
              <a:rPr lang="en-US" sz="1400">
                <a:latin typeface="Georgia"/>
                <a:ea typeface="Georgia"/>
                <a:cs typeface="Georgia"/>
                <a:sym typeface="Georgia"/>
              </a:rPr>
              <a:t>  </a:t>
            </a:r>
            <a:endParaRPr sz="1400">
              <a:latin typeface="Georgia"/>
              <a:ea typeface="Georgia"/>
              <a:cs typeface="Georgia"/>
              <a:sym typeface="Georgia"/>
            </a:endParaRPr>
          </a:p>
          <a:p>
            <a:pPr indent="-118109" lvl="0" marL="182880" rtl="0" algn="l">
              <a:lnSpc>
                <a:spcPct val="80000"/>
              </a:lnSpc>
              <a:spcBef>
                <a:spcPts val="240"/>
              </a:spcBef>
              <a:spcAft>
                <a:spcPts val="0"/>
              </a:spcAft>
              <a:buSzPts val="1355"/>
              <a:buNone/>
            </a:pPr>
            <a:r>
              <a:rPr lang="en-US" sz="1400">
                <a:latin typeface="Georgia"/>
                <a:ea typeface="Georgia"/>
                <a:cs typeface="Georgia"/>
                <a:sym typeface="Georgia"/>
              </a:rPr>
              <a:t>III) L' exception de la taxation accessoire des services de finance digitale, de E-commerce et des autres services digitaux</a:t>
            </a:r>
            <a:endParaRPr sz="1400">
              <a:latin typeface="Georgia"/>
              <a:ea typeface="Georgia"/>
              <a:cs typeface="Georgia"/>
              <a:sym typeface="Georgia"/>
            </a:endParaRPr>
          </a:p>
          <a:p>
            <a:pPr indent="0" lvl="0" marL="0" rtl="0" algn="l">
              <a:lnSpc>
                <a:spcPct val="80000"/>
              </a:lnSpc>
              <a:spcBef>
                <a:spcPts val="240"/>
              </a:spcBef>
              <a:spcAft>
                <a:spcPts val="0"/>
              </a:spcAft>
              <a:buSzPts val="255"/>
              <a:buNone/>
            </a:pPr>
            <a:r>
              <a:rPr lang="en-US" sz="1400">
                <a:latin typeface="Georgia"/>
                <a:ea typeface="Georgia"/>
                <a:cs typeface="Georgia"/>
                <a:sym typeface="Georgia"/>
              </a:rPr>
              <a:t> </a:t>
            </a:r>
            <a:endParaRPr sz="1400">
              <a:latin typeface="Georgia"/>
              <a:ea typeface="Georgia"/>
              <a:cs typeface="Georgia"/>
              <a:sym typeface="Georgia"/>
            </a:endParaRPr>
          </a:p>
          <a:p>
            <a:pPr indent="-118109" lvl="0" marL="182880" rtl="0" algn="l">
              <a:lnSpc>
                <a:spcPct val="80000"/>
              </a:lnSpc>
              <a:spcBef>
                <a:spcPts val="240"/>
              </a:spcBef>
              <a:spcAft>
                <a:spcPts val="0"/>
              </a:spcAft>
              <a:buSzPts val="255"/>
              <a:buNone/>
            </a:pPr>
            <a:r>
              <a:t/>
            </a:r>
            <a:endParaRPr sz="1400">
              <a:latin typeface="Georgia"/>
              <a:ea typeface="Georgia"/>
              <a:cs typeface="Georgia"/>
              <a:sym typeface="Georgia"/>
            </a:endParaRPr>
          </a:p>
          <a:p>
            <a:pPr indent="-118109" lvl="0" marL="182880" rtl="0" algn="l">
              <a:lnSpc>
                <a:spcPct val="80000"/>
              </a:lnSpc>
              <a:spcBef>
                <a:spcPts val="240"/>
              </a:spcBef>
              <a:spcAft>
                <a:spcPts val="0"/>
              </a:spcAft>
              <a:buSzPts val="255"/>
              <a:buNone/>
            </a:pPr>
            <a:r>
              <a:t/>
            </a:r>
            <a:endParaRPr sz="14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799800" y="804375"/>
            <a:ext cx="7688400" cy="71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2000"/>
              <a:buFont typeface="Georgia"/>
              <a:buNone/>
            </a:pPr>
            <a:r>
              <a:rPr lang="en-US" sz="2000">
                <a:latin typeface="Georgia"/>
                <a:ea typeface="Georgia"/>
                <a:cs typeface="Georgia"/>
                <a:sym typeface="Georgia"/>
              </a:rPr>
              <a:t>I) </a:t>
            </a:r>
            <a:r>
              <a:rPr b="1" lang="en-US" sz="2000">
                <a:latin typeface="Georgia"/>
                <a:ea typeface="Georgia"/>
                <a:cs typeface="Georgia"/>
                <a:sym typeface="Georgia"/>
              </a:rPr>
              <a:t>GENERALITES ET CONCEPTS : LA FINTECH </a:t>
            </a:r>
            <a:endParaRPr b="1" sz="2000">
              <a:latin typeface="Georgia"/>
              <a:ea typeface="Georgia"/>
              <a:cs typeface="Georgia"/>
              <a:sym typeface="Georgia"/>
            </a:endParaRPr>
          </a:p>
        </p:txBody>
      </p:sp>
      <p:sp>
        <p:nvSpPr>
          <p:cNvPr id="113" name="Google Shape;113;p3"/>
          <p:cNvSpPr/>
          <p:nvPr/>
        </p:nvSpPr>
        <p:spPr>
          <a:xfrm>
            <a:off x="799800" y="1879025"/>
            <a:ext cx="7948800" cy="43305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SzPts val="1200"/>
              <a:buFont typeface="Arial"/>
              <a:buChar char="•"/>
            </a:pPr>
            <a:r>
              <a:rPr b="1" i="0" lang="en-US" sz="1200" u="none" cap="none" strike="noStrike">
                <a:latin typeface="Georgia"/>
                <a:ea typeface="Georgia"/>
                <a:cs typeface="Georgia"/>
                <a:sym typeface="Georgia"/>
              </a:rPr>
              <a:t>Le terme « Fintech » provient de la contraction des mots « finance » et « technologie ». </a:t>
            </a:r>
            <a:endParaRPr b="1" i="0" sz="1200" u="none" cap="none" strike="noStrike">
              <a:latin typeface="Georgia"/>
              <a:ea typeface="Georgia"/>
              <a:cs typeface="Georgia"/>
              <a:sym typeface="Georgia"/>
            </a:endParaRPr>
          </a:p>
          <a:p>
            <a:pPr indent="-285750" lvl="0" marL="285750" marR="0" rtl="0" algn="just">
              <a:lnSpc>
                <a:spcPct val="150000"/>
              </a:lnSpc>
              <a:spcBef>
                <a:spcPts val="0"/>
              </a:spcBef>
              <a:spcAft>
                <a:spcPts val="0"/>
              </a:spcAft>
              <a:buSzPts val="1200"/>
              <a:buFont typeface="Arial"/>
              <a:buChar char="•"/>
            </a:pPr>
            <a:r>
              <a:rPr b="1" i="0" lang="en-US" sz="1200" u="none" cap="none" strike="noStrike">
                <a:latin typeface="Georgia"/>
                <a:ea typeface="Georgia"/>
                <a:cs typeface="Georgia"/>
                <a:sym typeface="Georgia"/>
              </a:rPr>
              <a:t>Les produits, services et les acteurs # acteurs traditionnels de la banque et de la finance.</a:t>
            </a:r>
            <a:endParaRPr/>
          </a:p>
          <a:p>
            <a:pPr indent="-285750" lvl="0" marL="285750" marR="0" rtl="0" algn="just">
              <a:lnSpc>
                <a:spcPct val="150000"/>
              </a:lnSpc>
              <a:spcBef>
                <a:spcPts val="0"/>
              </a:spcBef>
              <a:spcAft>
                <a:spcPts val="0"/>
              </a:spcAft>
              <a:buSzPts val="1200"/>
              <a:buFont typeface="Arial"/>
              <a:buChar char="•"/>
            </a:pPr>
            <a:r>
              <a:rPr b="1" i="0" lang="en-US" sz="1200" u="none" cap="none" strike="noStrike">
                <a:latin typeface="Georgia"/>
                <a:ea typeface="Georgia"/>
                <a:cs typeface="Georgia"/>
                <a:sym typeface="Georgia"/>
              </a:rPr>
              <a:t>Ces derniers proposent de nouvelles modalités de fourniture de services financiers selon une typologie : </a:t>
            </a:r>
            <a:endParaRPr/>
          </a:p>
          <a:p>
            <a:pPr indent="0" lvl="0" marL="0" marR="0" rtl="0" algn="just">
              <a:lnSpc>
                <a:spcPct val="150000"/>
              </a:lnSpc>
              <a:spcBef>
                <a:spcPts val="0"/>
              </a:spcBef>
              <a:spcAft>
                <a:spcPts val="0"/>
              </a:spcAft>
              <a:buNone/>
            </a:pPr>
            <a:r>
              <a:t/>
            </a:r>
            <a:endParaRPr b="1" i="0" sz="1200" u="none" cap="none" strike="noStrike">
              <a:latin typeface="Georgia"/>
              <a:ea typeface="Georgia"/>
              <a:cs typeface="Georgia"/>
              <a:sym typeface="Georgia"/>
            </a:endParaRPr>
          </a:p>
          <a:p>
            <a:pPr indent="-285750" lvl="0" marL="285750" marR="0" rtl="0" algn="just">
              <a:lnSpc>
                <a:spcPct val="150000"/>
              </a:lnSpc>
              <a:spcBef>
                <a:spcPts val="0"/>
              </a:spcBef>
              <a:spcAft>
                <a:spcPts val="0"/>
              </a:spcAft>
              <a:buSzPts val="1200"/>
              <a:buFont typeface="Noto Sans Symbols"/>
              <a:buChar char="✔"/>
            </a:pPr>
            <a:r>
              <a:rPr b="0" i="1" lang="en-US" sz="1200" u="none" cap="none" strike="noStrike">
                <a:latin typeface="Georgia"/>
                <a:ea typeface="Georgia"/>
                <a:cs typeface="Georgia"/>
                <a:sym typeface="Georgia"/>
              </a:rPr>
              <a:t>Les services de paiement ou PAYTECH ( Règlement 2018) </a:t>
            </a:r>
            <a:endParaRPr/>
          </a:p>
          <a:p>
            <a:pPr indent="-285750" lvl="0" marL="285750" marR="0" rtl="0" algn="just">
              <a:lnSpc>
                <a:spcPct val="150000"/>
              </a:lnSpc>
              <a:spcBef>
                <a:spcPts val="0"/>
              </a:spcBef>
              <a:spcAft>
                <a:spcPts val="0"/>
              </a:spcAft>
              <a:buSzPts val="1200"/>
              <a:buFont typeface="Noto Sans Symbols"/>
              <a:buChar char="✔"/>
            </a:pPr>
            <a:r>
              <a:rPr b="0" i="1" lang="en-US" sz="1200" u="none" cap="none" strike="noStrike">
                <a:latin typeface="Georgia"/>
                <a:ea typeface="Georgia"/>
                <a:cs typeface="Georgia"/>
                <a:sym typeface="Georgia"/>
              </a:rPr>
              <a:t>Les services d’investissement sur les marchés ( trading algorythmique, crypto-monnaie &amp; block Chain)</a:t>
            </a:r>
            <a:endParaRPr/>
          </a:p>
          <a:p>
            <a:pPr indent="-285750" lvl="0" marL="285750" marR="0" rtl="0" algn="just">
              <a:lnSpc>
                <a:spcPct val="150000"/>
              </a:lnSpc>
              <a:spcBef>
                <a:spcPts val="0"/>
              </a:spcBef>
              <a:spcAft>
                <a:spcPts val="0"/>
              </a:spcAft>
              <a:buSzPts val="1200"/>
              <a:buFont typeface="Noto Sans Symbols"/>
              <a:buChar char="✔"/>
            </a:pPr>
            <a:r>
              <a:rPr b="0" i="1" lang="en-US" sz="1200" u="none" cap="none" strike="noStrike">
                <a:latin typeface="Georgia"/>
                <a:ea typeface="Georgia"/>
                <a:cs typeface="Georgia"/>
                <a:sym typeface="Georgia"/>
              </a:rPr>
              <a:t>Les services de financement ( Microcrédit, Nanocrédit, Crowdfunding, Affacturage, etc)</a:t>
            </a:r>
            <a:endParaRPr/>
          </a:p>
          <a:p>
            <a:pPr indent="-285750" lvl="0" marL="285750" marR="0" rtl="0" algn="just">
              <a:lnSpc>
                <a:spcPct val="150000"/>
              </a:lnSpc>
              <a:spcBef>
                <a:spcPts val="0"/>
              </a:spcBef>
              <a:spcAft>
                <a:spcPts val="0"/>
              </a:spcAft>
              <a:buSzPts val="1200"/>
              <a:buFont typeface="Noto Sans Symbols"/>
              <a:buChar char="✔"/>
            </a:pPr>
            <a:r>
              <a:rPr b="0" i="1" lang="en-US" sz="1200" u="none" cap="none" strike="noStrike">
                <a:latin typeface="Georgia"/>
                <a:ea typeface="Georgia"/>
                <a:cs typeface="Georgia"/>
                <a:sym typeface="Georgia"/>
              </a:rPr>
              <a:t>Les services d’assurance ( Insurtech, crowdinsuring)</a:t>
            </a:r>
            <a:endParaRPr/>
          </a:p>
          <a:p>
            <a:pPr indent="0" lvl="0" marL="0" marR="0" rtl="0" algn="just">
              <a:lnSpc>
                <a:spcPct val="150000"/>
              </a:lnSpc>
              <a:spcBef>
                <a:spcPts val="0"/>
              </a:spcBef>
              <a:spcAft>
                <a:spcPts val="0"/>
              </a:spcAft>
              <a:buNone/>
            </a:pPr>
            <a:r>
              <a:t/>
            </a:r>
            <a:endParaRPr b="1" i="0" sz="1200" u="none" cap="none" strike="noStrike">
              <a:latin typeface="Arial"/>
              <a:ea typeface="Arial"/>
              <a:cs typeface="Arial"/>
              <a:sym typeface="Arial"/>
            </a:endParaRPr>
          </a:p>
          <a:p>
            <a:pPr indent="0" lvl="0" marL="0" marR="0" rtl="0" algn="just">
              <a:lnSpc>
                <a:spcPct val="150000"/>
              </a:lnSpc>
              <a:spcBef>
                <a:spcPts val="0"/>
              </a:spcBef>
              <a:spcAft>
                <a:spcPts val="0"/>
              </a:spcAft>
              <a:buNone/>
            </a:pPr>
            <a:r>
              <a:rPr b="1" i="0" lang="en-US" sz="1200" u="none" cap="none" strike="noStrike">
                <a:latin typeface="Georgia"/>
                <a:ea typeface="Georgia"/>
                <a:cs typeface="Georgia"/>
                <a:sym typeface="Georgia"/>
              </a:rPr>
              <a:t>Ces derniers posent des problématiques de : </a:t>
            </a:r>
            <a:endParaRPr/>
          </a:p>
          <a:p>
            <a:pPr indent="-285750" lvl="0" marL="285750" marR="0" rtl="0" algn="just">
              <a:lnSpc>
                <a:spcPct val="150000"/>
              </a:lnSpc>
              <a:spcBef>
                <a:spcPts val="0"/>
              </a:spcBef>
              <a:spcAft>
                <a:spcPts val="0"/>
              </a:spcAft>
              <a:buSzPts val="1200"/>
              <a:buFont typeface="Arial"/>
              <a:buChar char="•"/>
            </a:pPr>
            <a:r>
              <a:rPr b="1" i="0" lang="en-US" sz="1200" u="none" cap="none" strike="noStrike">
                <a:latin typeface="Georgia"/>
                <a:ea typeface="Georgia"/>
                <a:cs typeface="Georgia"/>
                <a:sym typeface="Georgia"/>
              </a:rPr>
              <a:t>Cybercriminalité ( arnaques, LBC/FT, contrebande ?)</a:t>
            </a:r>
            <a:endParaRPr/>
          </a:p>
          <a:p>
            <a:pPr indent="-285750" lvl="0" marL="285750" marR="0" rtl="0" algn="just">
              <a:lnSpc>
                <a:spcPct val="150000"/>
              </a:lnSpc>
              <a:spcBef>
                <a:spcPts val="0"/>
              </a:spcBef>
              <a:spcAft>
                <a:spcPts val="0"/>
              </a:spcAft>
              <a:buSzPts val="1200"/>
              <a:buFont typeface="Arial"/>
              <a:buChar char="•"/>
            </a:pPr>
            <a:r>
              <a:rPr b="1" i="0" lang="en-US" sz="1200" u="none" cap="none" strike="noStrike">
                <a:latin typeface="Georgia"/>
                <a:ea typeface="Georgia"/>
                <a:cs typeface="Georgia"/>
                <a:sym typeface="Georgia"/>
              </a:rPr>
              <a:t>Stabilité financière de la sous-région ?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16200f3d0d0_4_6"/>
          <p:cNvPicPr preferRelativeResize="0"/>
          <p:nvPr/>
        </p:nvPicPr>
        <p:blipFill rotWithShape="1">
          <a:blip r:embed="rId3">
            <a:alphaModFix/>
          </a:blip>
          <a:srcRect b="24412" l="22775" r="20143" t="28971"/>
          <a:stretch/>
        </p:blipFill>
        <p:spPr>
          <a:xfrm>
            <a:off x="1354450" y="193375"/>
            <a:ext cx="6753077" cy="3102076"/>
          </a:xfrm>
          <a:prstGeom prst="rect">
            <a:avLst/>
          </a:prstGeom>
          <a:noFill/>
          <a:ln>
            <a:noFill/>
          </a:ln>
        </p:spPr>
      </p:pic>
      <p:sp>
        <p:nvSpPr>
          <p:cNvPr id="120" name="Google Shape;120;g16200f3d0d0_4_6"/>
          <p:cNvSpPr txBox="1"/>
          <p:nvPr/>
        </p:nvSpPr>
        <p:spPr>
          <a:xfrm>
            <a:off x="543700" y="4029925"/>
            <a:ext cx="81744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Georgia"/>
              <a:buChar char="●"/>
            </a:pPr>
            <a:r>
              <a:rPr lang="en-US">
                <a:latin typeface="Georgia"/>
                <a:ea typeface="Georgia"/>
                <a:cs typeface="Georgia"/>
                <a:sym typeface="Georgia"/>
              </a:rPr>
              <a:t>En juillet 2020, le GIMAC a effectué la mise en œuvre de la monétique intégrale, regroupant les instruments de paiement (par carte, par téléphonie mobile et transferts), les canaux de paiement (mobile, GAB/TPE/WEB) et les transactions électroniques (transfert d'argent, réseau de paiement commerçant). </a:t>
            </a:r>
            <a:endParaRPr>
              <a:latin typeface="Georgia"/>
              <a:ea typeface="Georgia"/>
              <a:cs typeface="Georgia"/>
              <a:sym typeface="Georgia"/>
            </a:endParaRPr>
          </a:p>
          <a:p>
            <a:pPr indent="0" lvl="0" marL="457200" rtl="0" algn="l">
              <a:spcBef>
                <a:spcPts val="0"/>
              </a:spcBef>
              <a:spcAft>
                <a:spcPts val="0"/>
              </a:spcAft>
              <a:buNone/>
            </a:pPr>
            <a:r>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US">
                <a:latin typeface="Georgia"/>
                <a:ea typeface="Georgia"/>
                <a:cs typeface="Georgia"/>
                <a:sym typeface="Georgia"/>
              </a:rPr>
              <a:t>Le GIMAC a développé un écosystème GIMACP A Y traitant les transactions cartes, monnaie électronique (mobile money) et les transferts d'argent. Celui-ci offre des services interbancaires et interopérables aux Trésors Nationaux, Banques, Microfinances, établissements de paiement, Sociétés de Transfert d'Argent (STA) et Agrégateurs de services (Fintech). </a:t>
            </a:r>
            <a:endParaRPr>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p:nvPr/>
        </p:nvSpPr>
        <p:spPr>
          <a:xfrm>
            <a:off x="799800" y="1812275"/>
            <a:ext cx="7688400" cy="47406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SzPts val="1200"/>
              <a:buFont typeface="Arial"/>
              <a:buChar char="•"/>
            </a:pPr>
            <a:r>
              <a:rPr b="1" lang="en-US" sz="1200">
                <a:latin typeface="Georgia"/>
                <a:ea typeface="Georgia"/>
                <a:cs typeface="Georgia"/>
                <a:sym typeface="Georgia"/>
              </a:rPr>
              <a:t>E-Commerce : E- Business - commerce électronique ; </a:t>
            </a:r>
            <a:endParaRPr/>
          </a:p>
          <a:p>
            <a:pPr indent="-285750" lvl="0" marL="285750" marR="0" rtl="0" algn="just">
              <a:lnSpc>
                <a:spcPct val="150000"/>
              </a:lnSpc>
              <a:spcBef>
                <a:spcPts val="0"/>
              </a:spcBef>
              <a:spcAft>
                <a:spcPts val="0"/>
              </a:spcAft>
              <a:buSzPts val="1200"/>
              <a:buFont typeface="Arial"/>
              <a:buChar char="•"/>
            </a:pPr>
            <a:r>
              <a:rPr lang="en-US" sz="1200">
                <a:latin typeface="Georgia"/>
                <a:ea typeface="Georgia"/>
                <a:cs typeface="Georgia"/>
                <a:sym typeface="Georgia"/>
              </a:rPr>
              <a:t>« Commerce au cours duquel sont échangés des marchandises, des services, de l’information ou de la monnaie entre consommateurs et fournisseurs et s’effectue un transfert de propriété entre des entités économiques. </a:t>
            </a:r>
            <a:endParaRPr/>
          </a:p>
          <a:p>
            <a:pPr indent="-285750" lvl="0" marL="285750" marR="0" rtl="0" algn="just">
              <a:lnSpc>
                <a:spcPct val="150000"/>
              </a:lnSpc>
              <a:spcBef>
                <a:spcPts val="0"/>
              </a:spcBef>
              <a:spcAft>
                <a:spcPts val="0"/>
              </a:spcAft>
              <a:buSzPts val="1200"/>
              <a:buFont typeface="Arial"/>
              <a:buChar char="•"/>
            </a:pPr>
            <a:r>
              <a:rPr lang="en-US" sz="1200">
                <a:latin typeface="Georgia"/>
                <a:ea typeface="Georgia"/>
                <a:cs typeface="Georgia"/>
                <a:sym typeface="Georgia"/>
              </a:rPr>
              <a:t>Une telle définition ne limite pas le commerce électronique à la commande, la fourniture et le règlement mais inclut aussi une large gamme d’activités commerciales autour de ces fonctions. </a:t>
            </a:r>
            <a:endParaRPr/>
          </a:p>
          <a:p>
            <a:pPr indent="-285750" lvl="0" marL="285750" marR="0" rtl="0" algn="just">
              <a:lnSpc>
                <a:spcPct val="150000"/>
              </a:lnSpc>
              <a:spcBef>
                <a:spcPts val="0"/>
              </a:spcBef>
              <a:spcAft>
                <a:spcPts val="0"/>
              </a:spcAft>
              <a:buSzPts val="1200"/>
              <a:buFont typeface="Arial"/>
              <a:buChar char="•"/>
            </a:pPr>
            <a:r>
              <a:rPr lang="en-US" sz="1200">
                <a:latin typeface="Georgia"/>
                <a:ea typeface="Georgia"/>
                <a:cs typeface="Georgia"/>
                <a:sym typeface="Georgia"/>
              </a:rPr>
              <a:t>Plus précisément, la provision d’informations, le référencement des produits, les prévisions commerciales, les services des agences commerciales et autres activités réalisées avant ou après la commande et dont la relation à la commande peut être spécifiée sont comprises dans le commerce électronique. » ( Autorité japonaises ) / Commerce électronique est une activité économique par laquelle une personne effectue ou assure par voie électronique la fourniture de biens ou de services (Loi/Camerounaise)</a:t>
            </a:r>
            <a:endParaRPr/>
          </a:p>
          <a:p>
            <a:pPr indent="-285750" lvl="0" marL="285750" marR="0" rtl="0" algn="just">
              <a:lnSpc>
                <a:spcPct val="150000"/>
              </a:lnSpc>
              <a:spcBef>
                <a:spcPts val="0"/>
              </a:spcBef>
              <a:spcAft>
                <a:spcPts val="0"/>
              </a:spcAft>
              <a:buSzPts val="1200"/>
              <a:buFont typeface="Arial"/>
              <a:buChar char="•"/>
            </a:pPr>
            <a:r>
              <a:rPr lang="en-US" sz="1200">
                <a:latin typeface="Georgia"/>
                <a:ea typeface="Georgia"/>
                <a:cs typeface="Georgia"/>
                <a:sym typeface="Georgia"/>
              </a:rPr>
              <a:t>Le E-commerce a ainsi divers supports : </a:t>
            </a:r>
            <a:endParaRPr/>
          </a:p>
          <a:p>
            <a:pPr indent="-285750" lvl="0" marL="285750" marR="0" rtl="0" algn="just">
              <a:lnSpc>
                <a:spcPct val="150000"/>
              </a:lnSpc>
              <a:spcBef>
                <a:spcPts val="0"/>
              </a:spcBef>
              <a:spcAft>
                <a:spcPts val="0"/>
              </a:spcAft>
              <a:buSzPts val="1200"/>
              <a:buFont typeface="Noto Sans Symbols"/>
              <a:buChar char="✔"/>
            </a:pPr>
            <a:r>
              <a:rPr b="1" lang="en-US" sz="1200">
                <a:latin typeface="Georgia"/>
                <a:ea typeface="Georgia"/>
                <a:cs typeface="Georgia"/>
                <a:sym typeface="Georgia"/>
              </a:rPr>
              <a:t>Web et ses ramifications ( Block Chain ou Dispositif  d’Enregistrement  Electronique Partagé)</a:t>
            </a:r>
            <a:endParaRPr/>
          </a:p>
          <a:p>
            <a:pPr indent="-285750" lvl="0" marL="285750" marR="0" rtl="0" algn="just">
              <a:lnSpc>
                <a:spcPct val="150000"/>
              </a:lnSpc>
              <a:spcBef>
                <a:spcPts val="0"/>
              </a:spcBef>
              <a:spcAft>
                <a:spcPts val="0"/>
              </a:spcAft>
              <a:buSzPts val="1200"/>
              <a:buFont typeface="Noto Sans Symbols"/>
              <a:buChar char="✔"/>
            </a:pPr>
            <a:r>
              <a:rPr b="1" lang="en-US" sz="1200">
                <a:latin typeface="Georgia"/>
                <a:ea typeface="Georgia"/>
                <a:cs typeface="Georgia"/>
                <a:sym typeface="Georgia"/>
              </a:rPr>
              <a:t>Facebook – RS ( Whatsapp Business)</a:t>
            </a:r>
            <a:endParaRPr b="1" sz="1200">
              <a:latin typeface="Georgia"/>
              <a:ea typeface="Georgia"/>
              <a:cs typeface="Georgia"/>
              <a:sym typeface="Georgia"/>
            </a:endParaRPr>
          </a:p>
          <a:p>
            <a:pPr indent="-285750" lvl="0" marL="285750" marR="0" rtl="0" algn="just">
              <a:lnSpc>
                <a:spcPct val="150000"/>
              </a:lnSpc>
              <a:spcBef>
                <a:spcPts val="0"/>
              </a:spcBef>
              <a:spcAft>
                <a:spcPts val="0"/>
              </a:spcAft>
              <a:buSzPts val="1200"/>
              <a:buFont typeface="Noto Sans Symbols"/>
              <a:buChar char="✔"/>
            </a:pPr>
            <a:r>
              <a:rPr b="1" lang="en-US" sz="1200">
                <a:latin typeface="Georgia"/>
                <a:ea typeface="Georgia"/>
                <a:cs typeface="Georgia"/>
                <a:sym typeface="Georgia"/>
              </a:rPr>
              <a:t>Plateformes – GAFAM - : Google, Apple, Facebook, Amazon, Microsoft  - UBERISATION des transports, du cinéma comme netflix / USA  - Baidu, Alibaba, Tencent et Xiaomi ( BATX)</a:t>
            </a:r>
            <a:endParaRPr/>
          </a:p>
          <a:p>
            <a:pPr indent="-285750" lvl="0" marL="285750" marR="0" rtl="0" algn="just">
              <a:lnSpc>
                <a:spcPct val="150000"/>
              </a:lnSpc>
              <a:spcBef>
                <a:spcPts val="0"/>
              </a:spcBef>
              <a:spcAft>
                <a:spcPts val="0"/>
              </a:spcAft>
              <a:buSzPts val="1200"/>
              <a:buFont typeface="Noto Sans Symbols"/>
              <a:buChar char="✔"/>
            </a:pPr>
            <a:r>
              <a:rPr b="1" lang="en-US" sz="1200">
                <a:latin typeface="Georgia"/>
                <a:ea typeface="Georgia"/>
                <a:cs typeface="Georgia"/>
                <a:sym typeface="Georgia"/>
              </a:rPr>
              <a:t>Téléphone). </a:t>
            </a:r>
            <a:endParaRPr/>
          </a:p>
        </p:txBody>
      </p:sp>
      <p:sp>
        <p:nvSpPr>
          <p:cNvPr id="126" name="Google Shape;126;p4"/>
          <p:cNvSpPr txBox="1"/>
          <p:nvPr>
            <p:ph type="title"/>
          </p:nvPr>
        </p:nvSpPr>
        <p:spPr>
          <a:xfrm>
            <a:off x="799800" y="804375"/>
            <a:ext cx="7688400" cy="71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2000"/>
              <a:buFont typeface="Georgia"/>
              <a:buNone/>
            </a:pPr>
            <a:r>
              <a:rPr lang="en-US" sz="2000">
                <a:latin typeface="Georgia"/>
                <a:ea typeface="Georgia"/>
                <a:cs typeface="Georgia"/>
                <a:sym typeface="Georgia"/>
              </a:rPr>
              <a:t>I) </a:t>
            </a:r>
            <a:r>
              <a:rPr b="1" lang="en-US" sz="2000">
                <a:latin typeface="Georgia"/>
                <a:ea typeface="Georgia"/>
                <a:cs typeface="Georgia"/>
                <a:sym typeface="Georgia"/>
              </a:rPr>
              <a:t>GENERALITES ET CONCEPTS : L</a:t>
            </a:r>
            <a:r>
              <a:rPr lang="en-US" sz="2000">
                <a:latin typeface="Georgia"/>
                <a:ea typeface="Georgia"/>
                <a:cs typeface="Georgia"/>
                <a:sym typeface="Georgia"/>
              </a:rPr>
              <a:t>E E-COMMERCE</a:t>
            </a:r>
            <a:r>
              <a:rPr b="1" lang="en-US" sz="2000">
                <a:latin typeface="Georgia"/>
                <a:ea typeface="Georgia"/>
                <a:cs typeface="Georgia"/>
                <a:sym typeface="Georgia"/>
              </a:rPr>
              <a:t> </a:t>
            </a:r>
            <a:endParaRPr b="1" sz="20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24750" y="532950"/>
            <a:ext cx="809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1800"/>
              <a:buFont typeface="Georgia"/>
              <a:buNone/>
            </a:pPr>
            <a:r>
              <a:rPr lang="en-US" sz="1800">
                <a:latin typeface="Georgia"/>
                <a:ea typeface="Georgia"/>
                <a:cs typeface="Georgia"/>
                <a:sym typeface="Georgia"/>
              </a:rPr>
              <a:t>GÉNÉRALITÉS</a:t>
            </a:r>
            <a:r>
              <a:rPr b="1" lang="en-US" sz="1800">
                <a:latin typeface="Georgia"/>
                <a:ea typeface="Georgia"/>
                <a:cs typeface="Georgia"/>
                <a:sym typeface="Georgia"/>
              </a:rPr>
              <a:t> ET CONCEPTS : LES AUTRES SERVICES </a:t>
            </a:r>
            <a:r>
              <a:rPr lang="en-US" sz="1800">
                <a:latin typeface="Georgia"/>
                <a:ea typeface="Georgia"/>
                <a:cs typeface="Georgia"/>
                <a:sym typeface="Georgia"/>
              </a:rPr>
              <a:t>À </a:t>
            </a:r>
            <a:endParaRPr sz="1800">
              <a:latin typeface="Georgia"/>
              <a:ea typeface="Georgia"/>
              <a:cs typeface="Georgia"/>
              <a:sym typeface="Georgia"/>
            </a:endParaRPr>
          </a:p>
          <a:p>
            <a:pPr indent="0" lvl="0" marL="0" rtl="0" algn="l">
              <a:spcBef>
                <a:spcPts val="0"/>
              </a:spcBef>
              <a:spcAft>
                <a:spcPts val="0"/>
              </a:spcAft>
              <a:buClr>
                <a:schemeClr val="dk2"/>
              </a:buClr>
              <a:buSzPts val="1800"/>
              <a:buFont typeface="Georgia"/>
              <a:buNone/>
            </a:pPr>
            <a:r>
              <a:rPr lang="en-US" sz="1800">
                <a:latin typeface="Georgia"/>
                <a:ea typeface="Georgia"/>
                <a:cs typeface="Georgia"/>
                <a:sym typeface="Georgia"/>
              </a:rPr>
              <a:t>L'ÉPREUVE</a:t>
            </a:r>
            <a:r>
              <a:rPr b="1" lang="en-US" sz="1800">
                <a:latin typeface="Georgia"/>
                <a:ea typeface="Georgia"/>
                <a:cs typeface="Georgia"/>
                <a:sym typeface="Georgia"/>
              </a:rPr>
              <a:t> DU </a:t>
            </a:r>
            <a:r>
              <a:rPr lang="en-US" sz="1800">
                <a:latin typeface="Georgia"/>
                <a:ea typeface="Georgia"/>
                <a:cs typeface="Georgia"/>
                <a:sym typeface="Georgia"/>
              </a:rPr>
              <a:t>NUMÉRIQUE</a:t>
            </a:r>
            <a:endParaRPr b="1" sz="1800">
              <a:latin typeface="Georgia"/>
              <a:ea typeface="Georgia"/>
              <a:cs typeface="Georgia"/>
              <a:sym typeface="Georgia"/>
            </a:endParaRPr>
          </a:p>
        </p:txBody>
      </p:sp>
      <p:sp>
        <p:nvSpPr>
          <p:cNvPr id="132" name="Google Shape;132;p5"/>
          <p:cNvSpPr/>
          <p:nvPr/>
        </p:nvSpPr>
        <p:spPr>
          <a:xfrm>
            <a:off x="444555" y="1772816"/>
            <a:ext cx="8208912" cy="453644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SzPts val="1200"/>
              <a:buFont typeface="Arial"/>
              <a:buChar char="•"/>
            </a:pPr>
            <a:r>
              <a:rPr lang="en-US" sz="1200">
                <a:latin typeface="Georgia"/>
                <a:ea typeface="Georgia"/>
                <a:cs typeface="Georgia"/>
                <a:sym typeface="Georgia"/>
              </a:rPr>
              <a:t>A côté du E-commerce qui englobe au sens large les services de Fintech, d’autres services non commerciaux et non financiers peuvent –ils être retenus? </a:t>
            </a:r>
            <a:endParaRPr/>
          </a:p>
          <a:p>
            <a:pPr indent="-285750" lvl="0" marL="285750" marR="0" rtl="0" algn="just">
              <a:spcBef>
                <a:spcPts val="0"/>
              </a:spcBef>
              <a:spcAft>
                <a:spcPts val="0"/>
              </a:spcAft>
              <a:buSzPts val="1200"/>
              <a:buFont typeface="Arial"/>
              <a:buChar char="•"/>
            </a:pPr>
            <a:r>
              <a:rPr lang="en-US" sz="1200">
                <a:latin typeface="Georgia"/>
                <a:ea typeface="Georgia"/>
                <a:cs typeface="Georgia"/>
                <a:sym typeface="Georgia"/>
              </a:rPr>
              <a:t> Dans un espace territorial et douanier , l’on parle de libre de circulation des biens, des marchandises, des personnes mais aussi des services</a:t>
            </a:r>
            <a:endParaRPr/>
          </a:p>
          <a:p>
            <a:pPr indent="-209550" lvl="0" marL="285750" marR="0" rtl="0" algn="just">
              <a:spcBef>
                <a:spcPts val="0"/>
              </a:spcBef>
              <a:spcAft>
                <a:spcPts val="0"/>
              </a:spcAft>
              <a:buClr>
                <a:schemeClr val="dk1"/>
              </a:buClr>
              <a:buSzPts val="1200"/>
              <a:buFont typeface="Arial"/>
              <a:buNone/>
            </a:pPr>
            <a:r>
              <a:t/>
            </a:r>
            <a:endParaRPr sz="1200">
              <a:latin typeface="Georgia"/>
              <a:ea typeface="Georgia"/>
              <a:cs typeface="Georgia"/>
              <a:sym typeface="Georgia"/>
            </a:endParaRPr>
          </a:p>
          <a:p>
            <a:pPr indent="-285750" lvl="0" marL="285750" marR="0" rtl="0" algn="just">
              <a:spcBef>
                <a:spcPts val="0"/>
              </a:spcBef>
              <a:spcAft>
                <a:spcPts val="0"/>
              </a:spcAft>
              <a:buSzPts val="1200"/>
              <a:buFont typeface="Arial"/>
              <a:buChar char="•"/>
            </a:pPr>
            <a:r>
              <a:rPr lang="en-US" sz="1200">
                <a:latin typeface="Georgia"/>
                <a:ea typeface="Georgia"/>
                <a:cs typeface="Georgia"/>
                <a:sym typeface="Georgia"/>
              </a:rPr>
              <a:t>La libre circulation des services peut ainsi se construire sur les services commercialisés mais aussi sur les services non commercialisés ( services sociaux, services des professions libérales comme les avocats, les services de santé )</a:t>
            </a:r>
            <a:endParaRPr/>
          </a:p>
          <a:p>
            <a:pPr indent="-209550" lvl="0" marL="285750" marR="0" rtl="0" algn="just">
              <a:spcBef>
                <a:spcPts val="0"/>
              </a:spcBef>
              <a:spcAft>
                <a:spcPts val="0"/>
              </a:spcAft>
              <a:buClr>
                <a:schemeClr val="dk1"/>
              </a:buClr>
              <a:buSzPts val="1200"/>
              <a:buFont typeface="Arial"/>
              <a:buNone/>
            </a:pPr>
            <a:r>
              <a:t/>
            </a:r>
            <a:endParaRPr sz="1200">
              <a:latin typeface="Georgia"/>
              <a:ea typeface="Georgia"/>
              <a:cs typeface="Georgia"/>
              <a:sym typeface="Georgia"/>
            </a:endParaRPr>
          </a:p>
          <a:p>
            <a:pPr indent="-285750" lvl="0" marL="285750" marR="0" rtl="0" algn="just">
              <a:spcBef>
                <a:spcPts val="0"/>
              </a:spcBef>
              <a:spcAft>
                <a:spcPts val="0"/>
              </a:spcAft>
              <a:buSzPts val="1200"/>
              <a:buFont typeface="Arial"/>
              <a:buChar char="•"/>
            </a:pPr>
            <a:r>
              <a:rPr lang="en-US" sz="1200">
                <a:latin typeface="Georgia"/>
                <a:ea typeface="Georgia"/>
                <a:cs typeface="Georgia"/>
                <a:sym typeface="Georgia"/>
              </a:rPr>
              <a:t>Ces services non commerciaux sont  susceptibles d’être numérisés ou digitalisé /  dès lors  quel est leur traitement douanier  alors que ces services s’associent aux principes juridiques de LIBRE </a:t>
            </a:r>
            <a:r>
              <a:rPr lang="en-US" sz="1200">
                <a:latin typeface="Georgia"/>
                <a:ea typeface="Georgia"/>
                <a:cs typeface="Georgia"/>
                <a:sym typeface="Georgia"/>
              </a:rPr>
              <a:t>ÉTABLISSEMENT</a:t>
            </a:r>
            <a:r>
              <a:rPr lang="en-US" sz="1200">
                <a:latin typeface="Georgia"/>
                <a:ea typeface="Georgia"/>
                <a:cs typeface="Georgia"/>
                <a:sym typeface="Georgia"/>
              </a:rPr>
              <a:t> POUR LA PRESTATION DE SERVICES ou DE LIBRE CIRCULATION DES SERVICES  et que malgré l’élément d’extranéité on ne peut établir un franchissement physique de frontière ? </a:t>
            </a:r>
            <a:endParaRPr/>
          </a:p>
          <a:p>
            <a:pPr indent="-209550" lvl="0" marL="285750" marR="0" rtl="0" algn="just">
              <a:spcBef>
                <a:spcPts val="0"/>
              </a:spcBef>
              <a:spcAft>
                <a:spcPts val="0"/>
              </a:spcAft>
              <a:buClr>
                <a:schemeClr val="dk1"/>
              </a:buClr>
              <a:buSzPts val="1200"/>
              <a:buFont typeface="Arial"/>
              <a:buNone/>
            </a:pPr>
            <a:r>
              <a:t/>
            </a:r>
            <a:endParaRPr sz="1200">
              <a:latin typeface="Georgia"/>
              <a:ea typeface="Georgia"/>
              <a:cs typeface="Georgia"/>
              <a:sym typeface="Georgia"/>
            </a:endParaRPr>
          </a:p>
          <a:p>
            <a:pPr indent="-285750" lvl="0" marL="285750" marR="0" rtl="0" algn="just">
              <a:spcBef>
                <a:spcPts val="0"/>
              </a:spcBef>
              <a:spcAft>
                <a:spcPts val="0"/>
              </a:spcAft>
              <a:buSzPts val="1200"/>
              <a:buFont typeface="Arial"/>
              <a:buChar char="•"/>
            </a:pPr>
            <a:r>
              <a:rPr lang="en-US" sz="1200">
                <a:latin typeface="Georgia"/>
                <a:ea typeface="Georgia"/>
                <a:cs typeface="Georgia"/>
                <a:sym typeface="Georgia"/>
              </a:rPr>
              <a:t>La DIRECTIVE N°02 /21 UEAC 639  CM 37 relative aux services dans le marché commun de la CEMAC  du 21 décembre 2021 ( entrée en vigueur  en juin 2022) établit le principe de  levée de tous les obstacles aux libertés sus-évoquées liées aux services d’intérêt économique général en physique comme à distance ou via internet </a:t>
            </a:r>
            <a:r>
              <a:rPr b="1" lang="en-US" sz="1200">
                <a:latin typeface="Georgia"/>
                <a:ea typeface="Georgia"/>
                <a:cs typeface="Georgia"/>
                <a:sym typeface="Georgia"/>
              </a:rPr>
              <a:t>– Considérant 32 : conseil management, immobilier, droit, tourisme , distribution</a:t>
            </a:r>
            <a:r>
              <a:rPr lang="en-US" sz="1200">
                <a:latin typeface="Georgia"/>
                <a:ea typeface="Georgia"/>
                <a:cs typeface="Georgia"/>
                <a:sym typeface="Georgia"/>
              </a:rPr>
              <a:t>) </a:t>
            </a:r>
            <a:endParaRPr/>
          </a:p>
          <a:p>
            <a:pPr indent="0" lvl="0" marL="0" marR="0" rtl="0" algn="just">
              <a:spcBef>
                <a:spcPts val="0"/>
              </a:spcBef>
              <a:spcAft>
                <a:spcPts val="0"/>
              </a:spcAft>
              <a:buNone/>
            </a:pPr>
            <a:r>
              <a:t/>
            </a:r>
            <a:endParaRPr sz="1200">
              <a:latin typeface="Georgia"/>
              <a:ea typeface="Georgia"/>
              <a:cs typeface="Georgia"/>
              <a:sym typeface="Georgia"/>
            </a:endParaRPr>
          </a:p>
          <a:p>
            <a:pPr indent="-285750" lvl="0" marL="285750" marR="0" rtl="0" algn="just">
              <a:spcBef>
                <a:spcPts val="0"/>
              </a:spcBef>
              <a:spcAft>
                <a:spcPts val="0"/>
              </a:spcAft>
              <a:buSzPts val="1200"/>
              <a:buFont typeface="Arial"/>
              <a:buChar char="•"/>
            </a:pPr>
            <a:r>
              <a:rPr lang="en-US" sz="1200">
                <a:latin typeface="Georgia"/>
                <a:ea typeface="Georgia"/>
                <a:cs typeface="Georgia"/>
                <a:sym typeface="Georgia"/>
              </a:rPr>
              <a:t>La directive exclut  les </a:t>
            </a:r>
            <a:r>
              <a:rPr b="1" lang="en-US" sz="1200">
                <a:latin typeface="Georgia"/>
                <a:ea typeface="Georgia"/>
                <a:cs typeface="Georgia"/>
                <a:sym typeface="Georgia"/>
              </a:rPr>
              <a:t>services d’intérêt général </a:t>
            </a:r>
            <a:r>
              <a:rPr lang="en-US" sz="1200">
                <a:latin typeface="Georgia"/>
                <a:ea typeface="Georgia"/>
                <a:cs typeface="Georgia"/>
                <a:sym typeface="Georgia"/>
              </a:rPr>
              <a:t>( </a:t>
            </a:r>
            <a:r>
              <a:rPr b="1" lang="en-US" sz="1200">
                <a:latin typeface="Georgia"/>
                <a:ea typeface="Georgia"/>
                <a:cs typeface="Georgia"/>
                <a:sym typeface="Georgia"/>
              </a:rPr>
              <a:t>+ transport et poste ); </a:t>
            </a:r>
            <a:r>
              <a:rPr lang="en-US" sz="1200">
                <a:latin typeface="Georgia"/>
                <a:ea typeface="Georgia"/>
                <a:cs typeface="Georgia"/>
                <a:sym typeface="Georgia"/>
              </a:rPr>
              <a:t> les </a:t>
            </a:r>
            <a:r>
              <a:rPr b="1" lang="en-US" sz="1200">
                <a:latin typeface="Georgia"/>
                <a:ea typeface="Georgia"/>
                <a:cs typeface="Georgia"/>
                <a:sym typeface="Georgia"/>
              </a:rPr>
              <a:t>services financiers </a:t>
            </a:r>
            <a:r>
              <a:rPr lang="en-US" sz="1200">
                <a:latin typeface="Georgia"/>
                <a:ea typeface="Georgia"/>
                <a:cs typeface="Georgia"/>
                <a:sym typeface="Georgia"/>
              </a:rPr>
              <a:t>( non pas parce qu’ils  ne sont pas commerciaux mais sont déjà encadrés) et les </a:t>
            </a:r>
            <a:r>
              <a:rPr b="1" lang="en-US" sz="1200">
                <a:latin typeface="Georgia"/>
                <a:ea typeface="Georgia"/>
                <a:cs typeface="Georgia"/>
                <a:sym typeface="Georgia"/>
              </a:rPr>
              <a:t>services de communication électronique  </a:t>
            </a:r>
            <a:r>
              <a:rPr lang="en-US" sz="1200">
                <a:latin typeface="Georgia"/>
                <a:ea typeface="Georgia"/>
                <a:cs typeface="Georgia"/>
                <a:sym typeface="Georgia"/>
              </a:rPr>
              <a:t>pour des mêmes raisons, les services </a:t>
            </a:r>
            <a:r>
              <a:rPr lang="en-US" sz="1200">
                <a:latin typeface="Georgia"/>
                <a:ea typeface="Georgia"/>
                <a:cs typeface="Georgia"/>
                <a:sym typeface="Georgia"/>
              </a:rPr>
              <a:t>audiovisuels;</a:t>
            </a:r>
            <a:r>
              <a:rPr lang="en-US" sz="1200">
                <a:latin typeface="Georgia"/>
                <a:ea typeface="Georgia"/>
                <a:cs typeface="Georgia"/>
                <a:sym typeface="Georgia"/>
              </a:rPr>
              <a:t> soins de santé ; loterie  et jeux  ( en ligne )  </a:t>
            </a:r>
            <a:endParaRPr/>
          </a:p>
          <a:p>
            <a:pPr indent="0" lvl="0" marL="0" marR="0" rtl="0" algn="just">
              <a:spcBef>
                <a:spcPts val="0"/>
              </a:spcBef>
              <a:spcAft>
                <a:spcPts val="0"/>
              </a:spcAft>
              <a:buNone/>
            </a:pPr>
            <a:r>
              <a:t/>
            </a:r>
            <a:endParaRPr sz="1200">
              <a:latin typeface="Georgia"/>
              <a:ea typeface="Georgia"/>
              <a:cs typeface="Georgia"/>
              <a:sym typeface="Georgia"/>
            </a:endParaRPr>
          </a:p>
          <a:p>
            <a:pPr indent="-285750" lvl="0" marL="285750" marR="0" rtl="0" algn="just">
              <a:spcBef>
                <a:spcPts val="0"/>
              </a:spcBef>
              <a:spcAft>
                <a:spcPts val="0"/>
              </a:spcAft>
              <a:buSzPts val="1200"/>
              <a:buFont typeface="Arial"/>
              <a:buChar char="•"/>
            </a:pPr>
            <a:r>
              <a:rPr lang="en-US" sz="1200">
                <a:latin typeface="Georgia"/>
                <a:ea typeface="Georgia"/>
                <a:cs typeface="Georgia"/>
                <a:sym typeface="Georgia"/>
              </a:rPr>
              <a:t>Le service y est compris comme toute activité économique non salariée exercée normalement contre rémunération</a:t>
            </a:r>
            <a:endParaRPr sz="12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p:nvPr/>
        </p:nvSpPr>
        <p:spPr>
          <a:xfrm>
            <a:off x="799800" y="1802750"/>
            <a:ext cx="7937100" cy="4912200"/>
          </a:xfrm>
          <a:prstGeom prst="rect">
            <a:avLst/>
          </a:prstGeom>
          <a:noFill/>
          <a:ln>
            <a:noFill/>
          </a:ln>
        </p:spPr>
        <p:txBody>
          <a:bodyPr anchorCtr="0" anchor="t" bIns="45700" lIns="91425" spcFirstLastPara="1" rIns="91425" wrap="square" tIns="45700">
            <a:spAutoFit/>
          </a:bodyPr>
          <a:lstStyle/>
          <a:p>
            <a:pPr indent="-298450" lvl="0" marL="285750" marR="0" rtl="0" algn="l">
              <a:lnSpc>
                <a:spcPct val="115000"/>
              </a:lnSpc>
              <a:spcBef>
                <a:spcPts val="0"/>
              </a:spcBef>
              <a:spcAft>
                <a:spcPts val="0"/>
              </a:spcAft>
              <a:buSzPts val="1400"/>
              <a:buFont typeface="Arial"/>
              <a:buChar char="•"/>
            </a:pPr>
            <a:r>
              <a:rPr lang="en-US">
                <a:latin typeface="Georgia"/>
                <a:ea typeface="Georgia"/>
                <a:cs typeface="Georgia"/>
                <a:sym typeface="Georgia"/>
              </a:rPr>
              <a:t>Rappels sur le territoire douanier de la CEMAC ( Gabon, Cameroun, RCA, GE, Tchad)</a:t>
            </a:r>
            <a:endParaRPr/>
          </a:p>
          <a:p>
            <a:pPr indent="-209550" lvl="0" marL="285750" marR="0" rtl="0" algn="l">
              <a:lnSpc>
                <a:spcPct val="115000"/>
              </a:lnSpc>
              <a:spcBef>
                <a:spcPts val="0"/>
              </a:spcBef>
              <a:spcAft>
                <a:spcPts val="0"/>
              </a:spcAft>
              <a:buClr>
                <a:schemeClr val="dk1"/>
              </a:buClr>
              <a:buSzPts val="1200"/>
              <a:buFont typeface="Arial"/>
              <a:buNone/>
            </a:pPr>
            <a:r>
              <a:t/>
            </a:r>
            <a:endParaRPr>
              <a:latin typeface="Georgia"/>
              <a:ea typeface="Georgia"/>
              <a:cs typeface="Georgia"/>
              <a:sym typeface="Georgia"/>
            </a:endParaRPr>
          </a:p>
          <a:p>
            <a:pPr indent="-298450" lvl="0" marL="285750" marR="0" rtl="0" algn="l">
              <a:lnSpc>
                <a:spcPct val="115000"/>
              </a:lnSpc>
              <a:spcBef>
                <a:spcPts val="0"/>
              </a:spcBef>
              <a:spcAft>
                <a:spcPts val="0"/>
              </a:spcAft>
              <a:buSzPts val="1400"/>
              <a:buFont typeface="Noto Sans Symbols"/>
              <a:buChar char="✔"/>
            </a:pPr>
            <a:r>
              <a:rPr b="1" lang="en-US">
                <a:latin typeface="Georgia"/>
                <a:ea typeface="Georgia"/>
                <a:cs typeface="Georgia"/>
                <a:sym typeface="Georgia"/>
              </a:rPr>
              <a:t>Union Douanière Équatoriale </a:t>
            </a:r>
            <a:r>
              <a:rPr lang="en-US">
                <a:latin typeface="Georgia"/>
                <a:ea typeface="Georgia"/>
                <a:cs typeface="Georgia"/>
                <a:sym typeface="Georgia"/>
              </a:rPr>
              <a:t>: Juin </a:t>
            </a:r>
            <a:r>
              <a:rPr b="1" lang="en-US">
                <a:latin typeface="Georgia"/>
                <a:ea typeface="Georgia"/>
                <a:cs typeface="Georgia"/>
                <a:sym typeface="Georgia"/>
              </a:rPr>
              <a:t>1959</a:t>
            </a:r>
            <a:r>
              <a:rPr lang="en-US">
                <a:latin typeface="Georgia"/>
                <a:ea typeface="Georgia"/>
                <a:cs typeface="Georgia"/>
                <a:sym typeface="Georgia"/>
              </a:rPr>
              <a:t>, ;</a:t>
            </a:r>
            <a:endParaRPr/>
          </a:p>
          <a:p>
            <a:pPr indent="-298450" lvl="0" marL="285750" marR="0" rtl="0" algn="l">
              <a:lnSpc>
                <a:spcPct val="115000"/>
              </a:lnSpc>
              <a:spcBef>
                <a:spcPts val="0"/>
              </a:spcBef>
              <a:spcAft>
                <a:spcPts val="0"/>
              </a:spcAft>
              <a:buSzPts val="1400"/>
              <a:buFont typeface="Noto Sans Symbols"/>
              <a:buChar char="✔"/>
            </a:pPr>
            <a:r>
              <a:rPr b="1" lang="en-US">
                <a:latin typeface="Georgia"/>
                <a:ea typeface="Georgia"/>
                <a:cs typeface="Georgia"/>
                <a:sym typeface="Georgia"/>
              </a:rPr>
              <a:t>Union Douanière et Économique de l'Afrique Centrale : </a:t>
            </a:r>
            <a:r>
              <a:rPr lang="en-US">
                <a:latin typeface="Georgia"/>
                <a:ea typeface="Georgia"/>
                <a:cs typeface="Georgia"/>
                <a:sym typeface="Georgia"/>
              </a:rPr>
              <a:t>décembre </a:t>
            </a:r>
            <a:r>
              <a:rPr b="1" lang="en-US">
                <a:latin typeface="Georgia"/>
                <a:ea typeface="Georgia"/>
                <a:cs typeface="Georgia"/>
                <a:sym typeface="Georgia"/>
              </a:rPr>
              <a:t>1964</a:t>
            </a:r>
            <a:r>
              <a:rPr lang="en-US">
                <a:latin typeface="Georgia"/>
                <a:ea typeface="Georgia"/>
                <a:cs typeface="Georgia"/>
                <a:sym typeface="Georgia"/>
              </a:rPr>
              <a:t>, 24 / GE-83 </a:t>
            </a:r>
            <a:endParaRPr/>
          </a:p>
          <a:p>
            <a:pPr indent="-298450" lvl="0" marL="285750" marR="0" rtl="0" algn="l">
              <a:lnSpc>
                <a:spcPct val="115000"/>
              </a:lnSpc>
              <a:spcBef>
                <a:spcPts val="0"/>
              </a:spcBef>
              <a:spcAft>
                <a:spcPts val="0"/>
              </a:spcAft>
              <a:buSzPts val="1400"/>
              <a:buFont typeface="Noto Sans Symbols"/>
              <a:buChar char="✔"/>
            </a:pPr>
            <a:r>
              <a:rPr b="1" lang="en-US">
                <a:latin typeface="Georgia"/>
                <a:ea typeface="Georgia"/>
                <a:cs typeface="Georgia"/>
                <a:sym typeface="Georgia"/>
              </a:rPr>
              <a:t>Communauté Économique et Monétaire de l'Afrique Centrale </a:t>
            </a:r>
            <a:r>
              <a:rPr lang="en-US">
                <a:latin typeface="Georgia"/>
                <a:ea typeface="Georgia"/>
                <a:cs typeface="Georgia"/>
                <a:sym typeface="Georgia"/>
              </a:rPr>
              <a:t>: mars 1994/juin 1999, vigueur</a:t>
            </a:r>
            <a:endParaRPr/>
          </a:p>
          <a:p>
            <a:pPr indent="-298450" lvl="0" marL="285750" marR="0" rtl="0" algn="l">
              <a:lnSpc>
                <a:spcPct val="115000"/>
              </a:lnSpc>
              <a:spcBef>
                <a:spcPts val="0"/>
              </a:spcBef>
              <a:spcAft>
                <a:spcPts val="0"/>
              </a:spcAft>
              <a:buSzPts val="1400"/>
              <a:buFont typeface="Noto Sans Symbols"/>
              <a:buChar char="✔"/>
            </a:pPr>
            <a:r>
              <a:rPr lang="en-US">
                <a:latin typeface="Georgia"/>
                <a:ea typeface="Georgia"/>
                <a:cs typeface="Georgia"/>
                <a:sym typeface="Georgia"/>
              </a:rPr>
              <a:t>Circulaire / libre circulation des personnes et des biens dans l’espace CEMAC pour tous les ressortissants de la communauté :  </a:t>
            </a:r>
            <a:r>
              <a:rPr b="1" lang="en-US">
                <a:latin typeface="Georgia"/>
                <a:ea typeface="Georgia"/>
                <a:cs typeface="Georgia"/>
                <a:sym typeface="Georgia"/>
              </a:rPr>
              <a:t>octobre 2017</a:t>
            </a:r>
            <a:endParaRPr/>
          </a:p>
          <a:p>
            <a:pPr indent="-209550" lvl="0" marL="285750" marR="0" rtl="0" algn="l">
              <a:lnSpc>
                <a:spcPct val="115000"/>
              </a:lnSpc>
              <a:spcBef>
                <a:spcPts val="0"/>
              </a:spcBef>
              <a:spcAft>
                <a:spcPts val="0"/>
              </a:spcAft>
              <a:buClr>
                <a:schemeClr val="dk1"/>
              </a:buClr>
              <a:buSzPts val="1200"/>
              <a:buFont typeface="Noto Sans Symbols"/>
              <a:buNone/>
            </a:pPr>
            <a:r>
              <a:t/>
            </a:r>
            <a:endParaRPr b="1">
              <a:latin typeface="Georgia"/>
              <a:ea typeface="Georgia"/>
              <a:cs typeface="Georgia"/>
              <a:sym typeface="Georgia"/>
            </a:endParaRPr>
          </a:p>
          <a:p>
            <a:pPr indent="-184150" lvl="0" marL="171450" marR="0" rtl="0" algn="l">
              <a:lnSpc>
                <a:spcPct val="115000"/>
              </a:lnSpc>
              <a:spcBef>
                <a:spcPts val="0"/>
              </a:spcBef>
              <a:spcAft>
                <a:spcPts val="0"/>
              </a:spcAft>
              <a:buSzPts val="1400"/>
              <a:buFont typeface="Arial"/>
              <a:buChar char="•"/>
            </a:pPr>
            <a:r>
              <a:rPr lang="en-US">
                <a:latin typeface="Georgia"/>
                <a:ea typeface="Georgia"/>
                <a:cs typeface="Georgia"/>
                <a:sym typeface="Georgia"/>
              </a:rPr>
              <a:t>Rappels sur l’union douanière : Article 13 de la convention UEAC du 30 janvier 2009  conformément à l’article 2 le marché commun implique  : </a:t>
            </a:r>
            <a:endParaRPr/>
          </a:p>
          <a:p>
            <a:pPr indent="-184150" lvl="0" marL="171450" marR="0" rtl="0" algn="l">
              <a:lnSpc>
                <a:spcPct val="115000"/>
              </a:lnSpc>
              <a:spcBef>
                <a:spcPts val="0"/>
              </a:spcBef>
              <a:spcAft>
                <a:spcPts val="0"/>
              </a:spcAft>
              <a:buSzPts val="1400"/>
              <a:buFont typeface="Noto Sans Symbols"/>
              <a:buChar char="✔"/>
            </a:pPr>
            <a:r>
              <a:rPr lang="en-US">
                <a:latin typeface="Georgia"/>
                <a:ea typeface="Georgia"/>
                <a:cs typeface="Georgia"/>
                <a:sym typeface="Georgia"/>
              </a:rPr>
              <a:t> une élimination des droits de douane intérieurs et autres restrictions  : </a:t>
            </a:r>
            <a:r>
              <a:rPr b="1" lang="en-US">
                <a:latin typeface="Georgia"/>
                <a:ea typeface="Georgia"/>
                <a:cs typeface="Georgia"/>
                <a:sym typeface="Georgia"/>
              </a:rPr>
              <a:t>PRINCIPE </a:t>
            </a:r>
            <a:endParaRPr/>
          </a:p>
          <a:p>
            <a:pPr indent="-184150" lvl="0" marL="171450" marR="0" rtl="0" algn="l">
              <a:lnSpc>
                <a:spcPct val="115000"/>
              </a:lnSpc>
              <a:spcBef>
                <a:spcPts val="0"/>
              </a:spcBef>
              <a:spcAft>
                <a:spcPts val="0"/>
              </a:spcAft>
              <a:buSzPts val="1400"/>
              <a:buFont typeface="Noto Sans Symbols"/>
              <a:buChar char="✔"/>
            </a:pPr>
            <a:r>
              <a:rPr lang="en-US">
                <a:latin typeface="Georgia"/>
                <a:ea typeface="Georgia"/>
                <a:cs typeface="Georgia"/>
                <a:sym typeface="Georgia"/>
              </a:rPr>
              <a:t>une interdiction ou restriction de l’import, export; transit, ( Ordre public interne économique, social et culturel) : </a:t>
            </a:r>
            <a:r>
              <a:rPr b="1" lang="en-US">
                <a:latin typeface="Georgia"/>
                <a:ea typeface="Georgia"/>
                <a:cs typeface="Georgia"/>
                <a:sym typeface="Georgia"/>
              </a:rPr>
              <a:t>EXCEPTION</a:t>
            </a:r>
            <a:endParaRPr/>
          </a:p>
          <a:p>
            <a:pPr indent="-95250" lvl="0" marL="171450" marR="0" rtl="0" algn="l">
              <a:lnSpc>
                <a:spcPct val="115000"/>
              </a:lnSpc>
              <a:spcBef>
                <a:spcPts val="0"/>
              </a:spcBef>
              <a:spcAft>
                <a:spcPts val="0"/>
              </a:spcAft>
              <a:buClr>
                <a:schemeClr val="dk1"/>
              </a:buClr>
              <a:buSzPts val="1200"/>
              <a:buFont typeface="Noto Sans Symbols"/>
              <a:buNone/>
            </a:pPr>
            <a:r>
              <a:t/>
            </a:r>
            <a:endParaRPr>
              <a:latin typeface="Georgia"/>
              <a:ea typeface="Georgia"/>
              <a:cs typeface="Georgia"/>
              <a:sym typeface="Georgia"/>
            </a:endParaRPr>
          </a:p>
          <a:p>
            <a:pPr indent="-298450" lvl="0" marL="285750" marR="0" rtl="0" algn="l">
              <a:lnSpc>
                <a:spcPct val="115000"/>
              </a:lnSpc>
              <a:spcBef>
                <a:spcPts val="0"/>
              </a:spcBef>
              <a:spcAft>
                <a:spcPts val="0"/>
              </a:spcAft>
              <a:buSzPts val="1400"/>
              <a:buFont typeface="Arial"/>
              <a:buChar char="•"/>
            </a:pPr>
            <a:r>
              <a:rPr b="1" lang="en-US">
                <a:latin typeface="Georgia"/>
                <a:ea typeface="Georgia"/>
                <a:cs typeface="Georgia"/>
                <a:sym typeface="Georgia"/>
              </a:rPr>
              <a:t>Le CODE REVISE des DOUANES ; </a:t>
            </a:r>
            <a:r>
              <a:rPr lang="en-US">
                <a:latin typeface="Georgia"/>
                <a:ea typeface="Georgia"/>
                <a:cs typeface="Georgia"/>
                <a:sym typeface="Georgia"/>
              </a:rPr>
              <a:t>fondement du droit douanier communautaire en CEMAC a été modifié le 8 avril 2019  (Août  2001)  / Système harmonisé de codification des marchandises (SH) Version 2022 adoptée  le 28 décembre 2021.</a:t>
            </a:r>
            <a:endParaRPr b="1">
              <a:latin typeface="Georgia"/>
              <a:ea typeface="Georgia"/>
              <a:cs typeface="Georgia"/>
              <a:sym typeface="Georgia"/>
            </a:endParaRPr>
          </a:p>
          <a:p>
            <a:pPr indent="-209550" lvl="0" marL="285750" marR="0" rtl="0" algn="l">
              <a:lnSpc>
                <a:spcPct val="115000"/>
              </a:lnSpc>
              <a:spcBef>
                <a:spcPts val="0"/>
              </a:spcBef>
              <a:spcAft>
                <a:spcPts val="0"/>
              </a:spcAft>
              <a:buClr>
                <a:schemeClr val="dk1"/>
              </a:buClr>
              <a:buSzPts val="1200"/>
              <a:buFont typeface="Noto Sans Symbols"/>
              <a:buNone/>
            </a:pPr>
            <a:r>
              <a:t/>
            </a:r>
            <a:endParaRPr b="1">
              <a:latin typeface="Georgia"/>
              <a:ea typeface="Georgia"/>
              <a:cs typeface="Georgia"/>
              <a:sym typeface="Georgia"/>
            </a:endParaRPr>
          </a:p>
          <a:p>
            <a:pPr indent="-209550" lvl="0" marL="285750" marR="0" rtl="0" algn="l">
              <a:lnSpc>
                <a:spcPct val="115000"/>
              </a:lnSpc>
              <a:spcBef>
                <a:spcPts val="0"/>
              </a:spcBef>
              <a:spcAft>
                <a:spcPts val="0"/>
              </a:spcAft>
              <a:buClr>
                <a:schemeClr val="dk1"/>
              </a:buClr>
              <a:buSzPts val="1200"/>
              <a:buFont typeface="Noto Sans Symbols"/>
              <a:buNone/>
            </a:pPr>
            <a:r>
              <a:t/>
            </a:r>
            <a:endParaRPr b="1">
              <a:latin typeface="Georgia"/>
              <a:ea typeface="Georgia"/>
              <a:cs typeface="Georgia"/>
              <a:sym typeface="Georgia"/>
            </a:endParaRPr>
          </a:p>
        </p:txBody>
      </p:sp>
      <p:sp>
        <p:nvSpPr>
          <p:cNvPr id="138" name="Google Shape;138;p6"/>
          <p:cNvSpPr txBox="1"/>
          <p:nvPr>
            <p:ph type="title"/>
          </p:nvPr>
        </p:nvSpPr>
        <p:spPr>
          <a:xfrm>
            <a:off x="799800" y="804375"/>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Georgia"/>
              <a:buNone/>
            </a:pPr>
            <a:r>
              <a:rPr lang="en-US" sz="2000">
                <a:latin typeface="Georgia"/>
                <a:ea typeface="Georgia"/>
                <a:cs typeface="Georgia"/>
                <a:sym typeface="Georgia"/>
              </a:rPr>
              <a:t>I) </a:t>
            </a:r>
            <a:r>
              <a:rPr lang="en-US" sz="2000">
                <a:latin typeface="Georgia"/>
                <a:ea typeface="Georgia"/>
                <a:cs typeface="Georgia"/>
                <a:sym typeface="Georgia"/>
              </a:rPr>
              <a:t>GÉNÉRALITÉS</a:t>
            </a:r>
            <a:r>
              <a:rPr b="1" lang="en-US" sz="2000">
                <a:latin typeface="Georgia"/>
                <a:ea typeface="Georgia"/>
                <a:cs typeface="Georgia"/>
                <a:sym typeface="Georgia"/>
              </a:rPr>
              <a:t> ET CONCEPTS : </a:t>
            </a:r>
            <a:r>
              <a:rPr lang="en-US" sz="2000">
                <a:latin typeface="Georgia"/>
                <a:ea typeface="Georgia"/>
                <a:cs typeface="Georgia"/>
                <a:sym typeface="Georgia"/>
              </a:rPr>
              <a:t>TERRITOIRE ET FRONTIÈRES DOUANIERS ET NOUVEAU DROIT DOUANIER </a:t>
            </a:r>
            <a:endParaRPr b="1" sz="20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nvSpPr>
        <p:spPr>
          <a:xfrm>
            <a:off x="458850" y="724150"/>
            <a:ext cx="8229600" cy="663300"/>
          </a:xfrm>
          <a:prstGeom prst="rect">
            <a:avLst/>
          </a:prstGeom>
          <a:noFill/>
          <a:ln>
            <a:noFill/>
          </a:ln>
        </p:spPr>
        <p:txBody>
          <a:bodyPr anchorCtr="0" anchor="t" bIns="45700" lIns="91425" spcFirstLastPara="1" rIns="91425" wrap="square" tIns="45700">
            <a:normAutofit lnSpcReduction="10000"/>
          </a:bodyPr>
          <a:lstStyle/>
          <a:p>
            <a:pPr indent="0" lvl="0" marL="0" marR="0" rtl="0" algn="ctr">
              <a:spcBef>
                <a:spcPts val="0"/>
              </a:spcBef>
              <a:spcAft>
                <a:spcPts val="0"/>
              </a:spcAft>
              <a:buClr>
                <a:schemeClr val="dk2"/>
              </a:buClr>
              <a:buSzPts val="2000"/>
              <a:buFont typeface="Georgia"/>
              <a:buNone/>
            </a:pPr>
            <a:r>
              <a:rPr b="1" lang="en-US" sz="2000">
                <a:solidFill>
                  <a:schemeClr val="dk2"/>
                </a:solidFill>
                <a:latin typeface="Georgia"/>
                <a:ea typeface="Georgia"/>
                <a:cs typeface="Georgia"/>
                <a:sym typeface="Georgia"/>
              </a:rPr>
              <a:t>I- Le principe de la non taxation des services de finance digitale, de E-commerce et des autres services digitaux</a:t>
            </a:r>
            <a:endParaRPr b="1" sz="1200">
              <a:solidFill>
                <a:schemeClr val="dk2"/>
              </a:solidFill>
              <a:latin typeface="Georgia"/>
              <a:ea typeface="Georgia"/>
              <a:cs typeface="Georgia"/>
              <a:sym typeface="Georgia"/>
            </a:endParaRPr>
          </a:p>
        </p:txBody>
      </p:sp>
      <p:sp>
        <p:nvSpPr>
          <p:cNvPr id="144" name="Google Shape;144;p7"/>
          <p:cNvSpPr txBox="1"/>
          <p:nvPr/>
        </p:nvSpPr>
        <p:spPr>
          <a:xfrm>
            <a:off x="820000" y="1799900"/>
            <a:ext cx="7917000" cy="5479800"/>
          </a:xfrm>
          <a:prstGeom prst="rect">
            <a:avLst/>
          </a:prstGeom>
          <a:noFill/>
          <a:ln>
            <a:noFill/>
          </a:ln>
        </p:spPr>
        <p:txBody>
          <a:bodyPr anchorCtr="0" anchor="t" bIns="45700" lIns="91425" spcFirstLastPara="1" rIns="91425" wrap="square" tIns="45700">
            <a:spAutoFit/>
          </a:bodyPr>
          <a:lstStyle/>
          <a:p>
            <a:pPr indent="-469900" lvl="0" marL="457200" marR="0" rtl="0" algn="l">
              <a:spcBef>
                <a:spcPts val="0"/>
              </a:spcBef>
              <a:spcAft>
                <a:spcPts val="0"/>
              </a:spcAft>
              <a:buClr>
                <a:srgbClr val="000000"/>
              </a:buClr>
              <a:buSzPts val="1400"/>
              <a:buFont typeface="Georgia"/>
              <a:buChar char="●"/>
            </a:pPr>
            <a:r>
              <a:rPr lang="en-US">
                <a:solidFill>
                  <a:srgbClr val="000000"/>
                </a:solidFill>
                <a:latin typeface="Georgia"/>
                <a:ea typeface="Georgia"/>
                <a:cs typeface="Georgia"/>
                <a:sym typeface="Georgia"/>
              </a:rPr>
              <a:t>Au moment où les services représentent une part importante des activités économiques / Marchandises - Biens ;</a:t>
            </a:r>
            <a:endParaRPr>
              <a:solidFill>
                <a:srgbClr val="000000"/>
              </a:solidFill>
              <a:latin typeface="Georgia"/>
              <a:ea typeface="Georgia"/>
              <a:cs typeface="Georgia"/>
              <a:sym typeface="Georgia"/>
            </a:endParaRPr>
          </a:p>
          <a:p>
            <a:pPr indent="0" lvl="0" marL="0" marR="0" rtl="0" algn="l">
              <a:spcBef>
                <a:spcPts val="0"/>
              </a:spcBef>
              <a:spcAft>
                <a:spcPts val="0"/>
              </a:spcAft>
              <a:buNone/>
            </a:pPr>
            <a:r>
              <a:t/>
            </a:r>
            <a:endParaRPr>
              <a:latin typeface="Georgia"/>
              <a:ea typeface="Georgia"/>
              <a:cs typeface="Georgia"/>
              <a:sym typeface="Georgia"/>
            </a:endParaRPr>
          </a:p>
          <a:p>
            <a:pPr indent="-469900" lvl="0" marL="457200" marR="0" rtl="0" algn="l">
              <a:spcBef>
                <a:spcPts val="0"/>
              </a:spcBef>
              <a:spcAft>
                <a:spcPts val="0"/>
              </a:spcAft>
              <a:buClr>
                <a:srgbClr val="000000"/>
              </a:buClr>
              <a:buSzPts val="1400"/>
              <a:buFont typeface="Georgia"/>
              <a:buChar char="●"/>
            </a:pPr>
            <a:r>
              <a:rPr lang="en-US">
                <a:solidFill>
                  <a:srgbClr val="000000"/>
                </a:solidFill>
                <a:latin typeface="Georgia"/>
                <a:ea typeface="Georgia"/>
                <a:cs typeface="Georgia"/>
                <a:sym typeface="Georgia"/>
              </a:rPr>
              <a:t>Le droit douanier de la CEMAC ne semblent pas soumettre la circulation des services à des droits de douanes</a:t>
            </a:r>
            <a:r>
              <a:rPr lang="en-US">
                <a:latin typeface="Georgia"/>
                <a:ea typeface="Georgia"/>
                <a:cs typeface="Georgia"/>
                <a:sym typeface="Georgia"/>
              </a:rPr>
              <a:t> ; </a:t>
            </a:r>
            <a:endParaRPr>
              <a:latin typeface="Georgia"/>
              <a:ea typeface="Georgia"/>
              <a:cs typeface="Georgia"/>
              <a:sym typeface="Georgia"/>
            </a:endParaRPr>
          </a:p>
          <a:p>
            <a:pPr indent="0" lvl="0" marL="457200" marR="0" rtl="0" algn="l">
              <a:spcBef>
                <a:spcPts val="0"/>
              </a:spcBef>
              <a:spcAft>
                <a:spcPts val="0"/>
              </a:spcAft>
              <a:buNone/>
            </a:pPr>
            <a:r>
              <a:t/>
            </a:r>
            <a:endParaRPr>
              <a:latin typeface="Georgia"/>
              <a:ea typeface="Georgia"/>
              <a:cs typeface="Georgia"/>
              <a:sym typeface="Georgia"/>
            </a:endParaRPr>
          </a:p>
          <a:p>
            <a:pPr indent="-469900" lvl="0" marL="457200" marR="0" rtl="0" algn="l">
              <a:spcBef>
                <a:spcPts val="0"/>
              </a:spcBef>
              <a:spcAft>
                <a:spcPts val="0"/>
              </a:spcAft>
              <a:buClr>
                <a:srgbClr val="000000"/>
              </a:buClr>
              <a:buSzPts val="1400"/>
              <a:buFont typeface="Georgia"/>
              <a:buChar char="●"/>
            </a:pPr>
            <a:r>
              <a:rPr b="1" lang="en-US">
                <a:latin typeface="Georgia"/>
                <a:ea typeface="Georgia"/>
                <a:cs typeface="Georgia"/>
                <a:sym typeface="Georgia"/>
              </a:rPr>
              <a:t>Les fondements dans le texte du Code DD : Le droit douanier ; un droit des biens matériels </a:t>
            </a:r>
            <a:endParaRPr b="1">
              <a:latin typeface="Georgia"/>
              <a:ea typeface="Georgia"/>
              <a:cs typeface="Georgia"/>
              <a:sym typeface="Georgia"/>
            </a:endParaRPr>
          </a:p>
          <a:p>
            <a:pPr indent="0" lvl="0" marL="0" marR="0" rtl="0" algn="l">
              <a:spcBef>
                <a:spcPts val="0"/>
              </a:spcBef>
              <a:spcAft>
                <a:spcPts val="0"/>
              </a:spcAft>
              <a:buNone/>
            </a:pPr>
            <a:r>
              <a:t/>
            </a:r>
            <a:endParaRPr b="1">
              <a:latin typeface="Georgia"/>
              <a:ea typeface="Georgia"/>
              <a:cs typeface="Georgia"/>
              <a:sym typeface="Georgia"/>
            </a:endParaRPr>
          </a:p>
          <a:p>
            <a:pPr indent="-317500" lvl="0" marL="457200" marR="0" rtl="0" algn="l">
              <a:spcBef>
                <a:spcPts val="0"/>
              </a:spcBef>
              <a:spcAft>
                <a:spcPts val="0"/>
              </a:spcAft>
              <a:buSzPts val="1400"/>
              <a:buFont typeface="Georgia"/>
              <a:buChar char="-"/>
            </a:pPr>
            <a:r>
              <a:rPr b="1" i="1" lang="en-US">
                <a:latin typeface="Georgia"/>
                <a:ea typeface="Georgia"/>
                <a:cs typeface="Georgia"/>
                <a:sym typeface="Georgia"/>
              </a:rPr>
              <a:t>Article 5 du Nouveau Code des Douanes CEMAC</a:t>
            </a:r>
            <a:endParaRPr b="1" i="1">
              <a:latin typeface="Georgia"/>
              <a:ea typeface="Georgia"/>
              <a:cs typeface="Georgia"/>
              <a:sym typeface="Georgia"/>
            </a:endParaRPr>
          </a:p>
          <a:p>
            <a:pPr indent="0" lvl="0" marL="0" marR="0" rtl="0" algn="l">
              <a:spcBef>
                <a:spcPts val="0"/>
              </a:spcBef>
              <a:spcAft>
                <a:spcPts val="0"/>
              </a:spcAft>
              <a:buNone/>
            </a:pPr>
            <a:r>
              <a:rPr i="1" lang="en-US">
                <a:latin typeface="Georgia"/>
                <a:ea typeface="Georgia"/>
                <a:cs typeface="Georgia"/>
                <a:sym typeface="Georgia"/>
              </a:rPr>
              <a:t>1. Les marchandises qui entrent sur le territoire douanier sont passibles des droits d’importation inscrits au Tarif des douanes. 2. Les marchandises qui sortent du territoire douanier sont passibles des droits de sortie. </a:t>
            </a:r>
            <a:endParaRPr i="1">
              <a:latin typeface="Georgia"/>
              <a:ea typeface="Georgia"/>
              <a:cs typeface="Georgia"/>
              <a:sym typeface="Georgia"/>
            </a:endParaRPr>
          </a:p>
          <a:p>
            <a:pPr indent="0" lvl="0" marL="0" marR="0" rtl="0" algn="l">
              <a:spcBef>
                <a:spcPts val="0"/>
              </a:spcBef>
              <a:spcAft>
                <a:spcPts val="0"/>
              </a:spcAft>
              <a:buNone/>
            </a:pPr>
            <a:r>
              <a:t/>
            </a:r>
            <a:endParaRPr b="1">
              <a:latin typeface="Georgia"/>
              <a:ea typeface="Georgia"/>
              <a:cs typeface="Georgia"/>
              <a:sym typeface="Georgia"/>
            </a:endParaRPr>
          </a:p>
          <a:p>
            <a:pPr indent="-469900" lvl="0" marL="457200" marR="0" rtl="0" algn="l">
              <a:spcBef>
                <a:spcPts val="0"/>
              </a:spcBef>
              <a:spcAft>
                <a:spcPts val="0"/>
              </a:spcAft>
              <a:buClr>
                <a:srgbClr val="000000"/>
              </a:buClr>
              <a:buSzPts val="1400"/>
              <a:buFont typeface="Noto Sans Symbols"/>
              <a:buChar char="●"/>
            </a:pPr>
            <a:r>
              <a:rPr b="1" lang="en-US">
                <a:solidFill>
                  <a:srgbClr val="000000"/>
                </a:solidFill>
                <a:latin typeface="Georgia"/>
                <a:ea typeface="Georgia"/>
                <a:cs typeface="Georgia"/>
                <a:sym typeface="Georgia"/>
              </a:rPr>
              <a:t>La raison </a:t>
            </a:r>
            <a:r>
              <a:rPr lang="en-US">
                <a:solidFill>
                  <a:srgbClr val="000000"/>
                </a:solidFill>
                <a:latin typeface="Georgia"/>
                <a:ea typeface="Georgia"/>
                <a:cs typeface="Georgia"/>
                <a:sym typeface="Georgia"/>
              </a:rPr>
              <a:t>: </a:t>
            </a:r>
            <a:endParaRPr>
              <a:solidFill>
                <a:srgbClr val="000000"/>
              </a:solidFill>
              <a:latin typeface="Georgia"/>
              <a:ea typeface="Georgia"/>
              <a:cs typeface="Georgia"/>
              <a:sym typeface="Georgia"/>
            </a:endParaRPr>
          </a:p>
          <a:p>
            <a:pPr indent="0" lvl="0" marL="0" marR="0" rtl="0" algn="l">
              <a:spcBef>
                <a:spcPts val="0"/>
              </a:spcBef>
              <a:spcAft>
                <a:spcPts val="0"/>
              </a:spcAft>
              <a:buNone/>
            </a:pPr>
            <a:r>
              <a:t/>
            </a:r>
            <a:endParaRPr>
              <a:latin typeface="Georgia"/>
              <a:ea typeface="Georgia"/>
              <a:cs typeface="Georgia"/>
              <a:sym typeface="Georgia"/>
            </a:endParaRPr>
          </a:p>
          <a:p>
            <a:pPr indent="-184150" lvl="0" marL="171450" marR="0" rtl="0" algn="l">
              <a:spcBef>
                <a:spcPts val="0"/>
              </a:spcBef>
              <a:spcAft>
                <a:spcPts val="0"/>
              </a:spcAft>
              <a:buClr>
                <a:srgbClr val="000000"/>
              </a:buClr>
              <a:buSzPts val="1400"/>
              <a:buFont typeface="Georgia"/>
              <a:buChar char="◻"/>
            </a:pPr>
            <a:r>
              <a:rPr lang="en-US">
                <a:solidFill>
                  <a:srgbClr val="000000"/>
                </a:solidFill>
                <a:latin typeface="Georgia"/>
                <a:ea typeface="Georgia"/>
                <a:cs typeface="Georgia"/>
                <a:sym typeface="Georgia"/>
              </a:rPr>
              <a:t>Leur nature </a:t>
            </a:r>
            <a:r>
              <a:rPr i="1" lang="en-US">
                <a:solidFill>
                  <a:srgbClr val="000000"/>
                </a:solidFill>
                <a:latin typeface="Georgia"/>
                <a:ea typeface="Georgia"/>
                <a:cs typeface="Georgia"/>
                <a:sym typeface="Georgia"/>
              </a:rPr>
              <a:t>invisible </a:t>
            </a:r>
            <a:endParaRPr>
              <a:solidFill>
                <a:srgbClr val="000000"/>
              </a:solidFill>
              <a:latin typeface="Georgia"/>
              <a:ea typeface="Georgia"/>
              <a:cs typeface="Georgia"/>
              <a:sym typeface="Georgia"/>
            </a:endParaRPr>
          </a:p>
          <a:p>
            <a:pPr indent="-184150" lvl="0" marL="171450" marR="0" rtl="0" algn="l">
              <a:spcBef>
                <a:spcPts val="0"/>
              </a:spcBef>
              <a:spcAft>
                <a:spcPts val="0"/>
              </a:spcAft>
              <a:buClr>
                <a:srgbClr val="000000"/>
              </a:buClr>
              <a:buSzPts val="1400"/>
              <a:buFont typeface="Georgia"/>
              <a:buChar char="◻"/>
            </a:pPr>
            <a:r>
              <a:rPr lang="en-US">
                <a:solidFill>
                  <a:srgbClr val="000000"/>
                </a:solidFill>
                <a:latin typeface="Georgia"/>
                <a:ea typeface="Georgia"/>
                <a:cs typeface="Georgia"/>
                <a:sym typeface="Georgia"/>
              </a:rPr>
              <a:t>La difficulté d'être saisis par l'administration douanière ( pour déterminer </a:t>
            </a:r>
            <a:endParaRPr>
              <a:solidFill>
                <a:srgbClr val="000000"/>
              </a:solidFill>
              <a:latin typeface="Georgia"/>
              <a:ea typeface="Georgia"/>
              <a:cs typeface="Georgia"/>
              <a:sym typeface="Georgia"/>
            </a:endParaRPr>
          </a:p>
          <a:p>
            <a:pPr indent="-317500" lvl="0" marL="457200" marR="0" rtl="0" algn="l">
              <a:spcBef>
                <a:spcPts val="0"/>
              </a:spcBef>
              <a:spcAft>
                <a:spcPts val="0"/>
              </a:spcAft>
              <a:buSzPts val="1400"/>
              <a:buFont typeface="Georgia"/>
              <a:buChar char="-"/>
            </a:pPr>
            <a:r>
              <a:rPr lang="en-US">
                <a:latin typeface="Georgia"/>
                <a:ea typeface="Georgia"/>
                <a:cs typeface="Georgia"/>
                <a:sym typeface="Georgia"/>
              </a:rPr>
              <a:t>Le tarif douanier </a:t>
            </a:r>
            <a:endParaRPr>
              <a:latin typeface="Georgia"/>
              <a:ea typeface="Georgia"/>
              <a:cs typeface="Georgia"/>
              <a:sym typeface="Georgia"/>
            </a:endParaRPr>
          </a:p>
          <a:p>
            <a:pPr indent="-317500" lvl="0" marL="457200" marR="0" rtl="0" algn="l">
              <a:spcBef>
                <a:spcPts val="0"/>
              </a:spcBef>
              <a:spcAft>
                <a:spcPts val="0"/>
              </a:spcAft>
              <a:buSzPts val="1400"/>
              <a:buFont typeface="Georgia"/>
              <a:buChar char="-"/>
            </a:pPr>
            <a:r>
              <a:rPr lang="en-US">
                <a:latin typeface="Georgia"/>
                <a:ea typeface="Georgia"/>
                <a:cs typeface="Georgia"/>
                <a:sym typeface="Georgia"/>
              </a:rPr>
              <a:t>La valeur en douane </a:t>
            </a:r>
            <a:endParaRPr>
              <a:latin typeface="Georgia"/>
              <a:ea typeface="Georgia"/>
              <a:cs typeface="Georgia"/>
              <a:sym typeface="Georgia"/>
            </a:endParaRPr>
          </a:p>
          <a:p>
            <a:pPr indent="-317500" lvl="0" marL="457200" marR="0" rtl="0" algn="l">
              <a:spcBef>
                <a:spcPts val="0"/>
              </a:spcBef>
              <a:spcAft>
                <a:spcPts val="0"/>
              </a:spcAft>
              <a:buSzPts val="1400"/>
              <a:buFont typeface="Georgia"/>
              <a:buChar char="-"/>
            </a:pPr>
            <a:r>
              <a:rPr lang="en-US">
                <a:latin typeface="Georgia"/>
                <a:ea typeface="Georgia"/>
                <a:cs typeface="Georgia"/>
                <a:sym typeface="Georgia"/>
              </a:rPr>
              <a:t>Le </a:t>
            </a:r>
            <a:r>
              <a:rPr lang="en-US">
                <a:latin typeface="Georgia"/>
                <a:ea typeface="Georgia"/>
                <a:cs typeface="Georgia"/>
                <a:sym typeface="Georgia"/>
              </a:rPr>
              <a:t>dédouanement</a:t>
            </a:r>
            <a:r>
              <a:rPr lang="en-US">
                <a:latin typeface="Georgia"/>
                <a:ea typeface="Georgia"/>
                <a:cs typeface="Georgia"/>
                <a:sym typeface="Georgia"/>
              </a:rPr>
              <a:t> ( Déclaration, liquidation, enlèvement)</a:t>
            </a:r>
            <a:endParaRPr>
              <a:latin typeface="Georgia"/>
              <a:ea typeface="Georgia"/>
              <a:cs typeface="Georgia"/>
              <a:sym typeface="Georgia"/>
            </a:endParaRPr>
          </a:p>
          <a:p>
            <a:pPr indent="-317500" lvl="0" marL="457200" marR="0" rtl="0" algn="l">
              <a:spcBef>
                <a:spcPts val="0"/>
              </a:spcBef>
              <a:spcAft>
                <a:spcPts val="0"/>
              </a:spcAft>
              <a:buSzPts val="1400"/>
              <a:buFont typeface="Georgia"/>
              <a:buChar char="-"/>
            </a:pPr>
            <a:r>
              <a:rPr lang="en-US">
                <a:latin typeface="Georgia"/>
                <a:ea typeface="Georgia"/>
                <a:cs typeface="Georgia"/>
                <a:sym typeface="Georgia"/>
              </a:rPr>
              <a:t>Les régimes douaniers ( circulation, admission provisoire, transformation</a:t>
            </a:r>
            <a:endParaRPr>
              <a:latin typeface="Georgia"/>
              <a:ea typeface="Georgia"/>
              <a:cs typeface="Georgia"/>
              <a:sym typeface="Georgia"/>
            </a:endParaRPr>
          </a:p>
          <a:p>
            <a:pPr indent="-317500" lvl="0" marL="457200" marR="0" rtl="0" algn="l">
              <a:spcBef>
                <a:spcPts val="0"/>
              </a:spcBef>
              <a:spcAft>
                <a:spcPts val="0"/>
              </a:spcAft>
              <a:buSzPts val="1400"/>
              <a:buFont typeface="Georgia"/>
              <a:buChar char="-"/>
            </a:pPr>
            <a:r>
              <a:rPr lang="en-US">
                <a:latin typeface="Georgia"/>
                <a:ea typeface="Georgia"/>
                <a:cs typeface="Georgia"/>
                <a:sym typeface="Georgia"/>
              </a:rPr>
              <a:t>*cas du perfectionnement actif ou passif </a:t>
            </a:r>
            <a:endParaRPr>
              <a:latin typeface="Georgia"/>
              <a:ea typeface="Georgia"/>
              <a:cs typeface="Georgia"/>
              <a:sym typeface="Georgia"/>
            </a:endParaRPr>
          </a:p>
          <a:p>
            <a:pPr indent="0" lvl="0" marL="0" marR="0" rtl="0" algn="l">
              <a:spcBef>
                <a:spcPts val="0"/>
              </a:spcBef>
              <a:spcAft>
                <a:spcPts val="0"/>
              </a:spcAft>
              <a:buNone/>
            </a:pPr>
            <a:r>
              <a:t/>
            </a:r>
            <a:endParaRPr>
              <a:latin typeface="Georgia"/>
              <a:ea typeface="Georgia"/>
              <a:cs typeface="Georgia"/>
              <a:sym typeface="Georgia"/>
            </a:endParaRPr>
          </a:p>
          <a:p>
            <a:pPr indent="0" lvl="0" marL="457200" marR="0" rtl="0" algn="l">
              <a:spcBef>
                <a:spcPts val="0"/>
              </a:spcBef>
              <a:spcAft>
                <a:spcPts val="0"/>
              </a:spcAft>
              <a:buNone/>
            </a:pPr>
            <a:r>
              <a:t/>
            </a:r>
            <a:endParaRPr>
              <a:solidFill>
                <a:srgbClr val="000000"/>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nvSpPr>
        <p:spPr>
          <a:xfrm>
            <a:off x="457200" y="215225"/>
            <a:ext cx="8229600" cy="663300"/>
          </a:xfrm>
          <a:prstGeom prst="rect">
            <a:avLst/>
          </a:prstGeom>
          <a:noFill/>
          <a:ln>
            <a:noFill/>
          </a:ln>
        </p:spPr>
        <p:txBody>
          <a:bodyPr anchorCtr="0" anchor="t" bIns="45700" lIns="91425" spcFirstLastPara="1" rIns="91425" wrap="square" tIns="45700">
            <a:normAutofit lnSpcReduction="10000"/>
          </a:bodyPr>
          <a:lstStyle/>
          <a:p>
            <a:pPr indent="0" lvl="0" marL="0" marR="0" rtl="0" algn="ctr">
              <a:spcBef>
                <a:spcPts val="0"/>
              </a:spcBef>
              <a:spcAft>
                <a:spcPts val="0"/>
              </a:spcAft>
              <a:buClr>
                <a:schemeClr val="dk2"/>
              </a:buClr>
              <a:buSzPts val="2000"/>
              <a:buFont typeface="Georgia"/>
              <a:buNone/>
            </a:pPr>
            <a:r>
              <a:rPr b="1" lang="en-US" sz="2000">
                <a:solidFill>
                  <a:schemeClr val="dk2"/>
                </a:solidFill>
                <a:latin typeface="Georgia"/>
                <a:ea typeface="Georgia"/>
                <a:cs typeface="Georgia"/>
                <a:sym typeface="Georgia"/>
              </a:rPr>
              <a:t>II- L</a:t>
            </a:r>
            <a:r>
              <a:rPr b="1" lang="en-US" sz="2000">
                <a:solidFill>
                  <a:schemeClr val="dk2"/>
                </a:solidFill>
                <a:latin typeface="Georgia"/>
                <a:ea typeface="Georgia"/>
                <a:cs typeface="Georgia"/>
                <a:sym typeface="Georgia"/>
              </a:rPr>
              <a:t>a </a:t>
            </a:r>
            <a:r>
              <a:rPr b="1" lang="en-US" sz="2000">
                <a:solidFill>
                  <a:schemeClr val="dk2"/>
                </a:solidFill>
                <a:latin typeface="Georgia"/>
                <a:ea typeface="Georgia"/>
                <a:cs typeface="Georgia"/>
                <a:sym typeface="Georgia"/>
              </a:rPr>
              <a:t>taxation incidente des services de finance digitale, de E-commerce et des autres services digitaux</a:t>
            </a:r>
            <a:endParaRPr b="1" sz="1200">
              <a:solidFill>
                <a:schemeClr val="dk2"/>
              </a:solidFill>
              <a:latin typeface="Georgia"/>
              <a:ea typeface="Georgia"/>
              <a:cs typeface="Georgia"/>
              <a:sym typeface="Georgia"/>
            </a:endParaRPr>
          </a:p>
        </p:txBody>
      </p:sp>
      <p:sp>
        <p:nvSpPr>
          <p:cNvPr id="150" name="Google Shape;150;p8"/>
          <p:cNvSpPr txBox="1"/>
          <p:nvPr/>
        </p:nvSpPr>
        <p:spPr>
          <a:xfrm>
            <a:off x="625500" y="1143417"/>
            <a:ext cx="8518500" cy="551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t/>
            </a:r>
            <a:endParaRPr>
              <a:latin typeface="Georgia"/>
              <a:ea typeface="Georgia"/>
              <a:cs typeface="Georgia"/>
              <a:sym typeface="Georgia"/>
            </a:endParaRPr>
          </a:p>
          <a:p>
            <a:pPr indent="0" lvl="0" marL="0" marR="0" rtl="0" algn="l">
              <a:lnSpc>
                <a:spcPct val="115000"/>
              </a:lnSpc>
              <a:spcBef>
                <a:spcPts val="0"/>
              </a:spcBef>
              <a:spcAft>
                <a:spcPts val="0"/>
              </a:spcAft>
              <a:buNone/>
            </a:pPr>
            <a:r>
              <a:t/>
            </a:r>
            <a:endParaRPr>
              <a:latin typeface="Georgia"/>
              <a:ea typeface="Georgia"/>
              <a:cs typeface="Georgia"/>
              <a:sym typeface="Georgia"/>
            </a:endParaRPr>
          </a:p>
          <a:p>
            <a:pPr indent="-469900" lvl="0" marL="457200" marR="0" rtl="0" algn="l">
              <a:lnSpc>
                <a:spcPct val="115000"/>
              </a:lnSpc>
              <a:spcBef>
                <a:spcPts val="0"/>
              </a:spcBef>
              <a:spcAft>
                <a:spcPts val="0"/>
              </a:spcAft>
              <a:buClr>
                <a:srgbClr val="000000"/>
              </a:buClr>
              <a:buSzPts val="1400"/>
              <a:buFont typeface="Georgia"/>
              <a:buChar char="●"/>
            </a:pPr>
            <a:r>
              <a:rPr lang="en-US">
                <a:solidFill>
                  <a:srgbClr val="000000"/>
                </a:solidFill>
                <a:latin typeface="Georgia"/>
                <a:ea typeface="Georgia"/>
                <a:cs typeface="Georgia"/>
                <a:sym typeface="Georgia"/>
              </a:rPr>
              <a:t>Le service est inclus dans la taxation des marchandises et est pris en compte dans l'évaluation desdites marchandises en vue de leur appliquer le tarif douanier ; </a:t>
            </a:r>
            <a:endParaRPr>
              <a:solidFill>
                <a:srgbClr val="000000"/>
              </a:solidFill>
              <a:latin typeface="Georgia"/>
              <a:ea typeface="Georgia"/>
              <a:cs typeface="Georgia"/>
              <a:sym typeface="Georgia"/>
            </a:endParaRPr>
          </a:p>
          <a:p>
            <a:pPr indent="0" lvl="0" marL="457200" marR="0" rtl="0" algn="l">
              <a:lnSpc>
                <a:spcPct val="115000"/>
              </a:lnSpc>
              <a:spcBef>
                <a:spcPts val="0"/>
              </a:spcBef>
              <a:spcAft>
                <a:spcPts val="0"/>
              </a:spcAft>
              <a:buNone/>
            </a:pPr>
            <a:r>
              <a:t/>
            </a:r>
            <a:endParaRPr>
              <a:latin typeface="Georgia"/>
              <a:ea typeface="Georgia"/>
              <a:cs typeface="Georgia"/>
              <a:sym typeface="Georgia"/>
            </a:endParaRPr>
          </a:p>
          <a:p>
            <a:pPr indent="-469900" lvl="0" marL="457200" marR="0" rtl="0" algn="l">
              <a:lnSpc>
                <a:spcPct val="115000"/>
              </a:lnSpc>
              <a:spcBef>
                <a:spcPts val="0"/>
              </a:spcBef>
              <a:spcAft>
                <a:spcPts val="0"/>
              </a:spcAft>
              <a:buClr>
                <a:srgbClr val="000000"/>
              </a:buClr>
              <a:buSzPts val="1400"/>
              <a:buFont typeface="Georgia"/>
              <a:buChar char="●"/>
            </a:pPr>
            <a:r>
              <a:rPr lang="en-US">
                <a:solidFill>
                  <a:srgbClr val="000000"/>
                </a:solidFill>
                <a:latin typeface="Georgia"/>
                <a:ea typeface="Georgia"/>
                <a:cs typeface="Georgia"/>
                <a:sym typeface="Georgia"/>
              </a:rPr>
              <a:t>En conséquence, si la marchandise n'est pas ou plus taxée ( cas d'une franchise sur des marchandises), le service y lié ne l'est plus ( cas d'une franchise sur des marchandises  et service de transport desdites marchandises/prime d''assurance y liée); </a:t>
            </a:r>
            <a:endParaRPr>
              <a:solidFill>
                <a:srgbClr val="000000"/>
              </a:solidFill>
              <a:latin typeface="Georgia"/>
              <a:ea typeface="Georgia"/>
              <a:cs typeface="Georgia"/>
              <a:sym typeface="Georgia"/>
            </a:endParaRPr>
          </a:p>
          <a:p>
            <a:pPr indent="0" lvl="0" marL="457200" marR="0" rtl="0" algn="l">
              <a:lnSpc>
                <a:spcPct val="115000"/>
              </a:lnSpc>
              <a:spcBef>
                <a:spcPts val="0"/>
              </a:spcBef>
              <a:spcAft>
                <a:spcPts val="0"/>
              </a:spcAft>
              <a:buNone/>
            </a:pPr>
            <a:r>
              <a:t/>
            </a:r>
            <a:endParaRPr>
              <a:latin typeface="Georgia"/>
              <a:ea typeface="Georgia"/>
              <a:cs typeface="Georgia"/>
              <a:sym typeface="Georgia"/>
            </a:endParaRPr>
          </a:p>
          <a:p>
            <a:pPr indent="-469900" lvl="0" marL="457200" marR="0" rtl="0" algn="l">
              <a:lnSpc>
                <a:spcPct val="115000"/>
              </a:lnSpc>
              <a:spcBef>
                <a:spcPts val="0"/>
              </a:spcBef>
              <a:spcAft>
                <a:spcPts val="0"/>
              </a:spcAft>
              <a:buClr>
                <a:srgbClr val="000000"/>
              </a:buClr>
              <a:buSzPts val="1400"/>
              <a:buFont typeface="Georgia"/>
              <a:buChar char="●"/>
            </a:pPr>
            <a:r>
              <a:rPr lang="en-US">
                <a:solidFill>
                  <a:srgbClr val="000000"/>
                </a:solidFill>
                <a:latin typeface="Georgia"/>
                <a:ea typeface="Georgia"/>
                <a:cs typeface="Georgia"/>
                <a:sym typeface="Georgia"/>
              </a:rPr>
              <a:t>En conséquence encore, dans cette position accessoire, la nationalité étrangère ou locale du prestataire desdits services ( transports ou assurances) n'est pas prise en compte </a:t>
            </a:r>
            <a:r>
              <a:rPr lang="en-US">
                <a:latin typeface="Georgia"/>
                <a:ea typeface="Georgia"/>
                <a:cs typeface="Georgia"/>
                <a:sym typeface="Georgia"/>
              </a:rPr>
              <a:t>; </a:t>
            </a:r>
            <a:endParaRPr>
              <a:latin typeface="Georgia"/>
              <a:ea typeface="Georgia"/>
              <a:cs typeface="Georgia"/>
              <a:sym typeface="Georgia"/>
            </a:endParaRPr>
          </a:p>
          <a:p>
            <a:pPr indent="0" lvl="0" marL="457200" marR="0" rtl="0" algn="l">
              <a:lnSpc>
                <a:spcPct val="115000"/>
              </a:lnSpc>
              <a:spcBef>
                <a:spcPts val="0"/>
              </a:spcBef>
              <a:spcAft>
                <a:spcPts val="0"/>
              </a:spcAft>
              <a:buNone/>
            </a:pPr>
            <a:r>
              <a:t/>
            </a:r>
            <a:endParaRPr>
              <a:latin typeface="Georgia"/>
              <a:ea typeface="Georgia"/>
              <a:cs typeface="Georgia"/>
              <a:sym typeface="Georgia"/>
            </a:endParaRPr>
          </a:p>
          <a:p>
            <a:pPr indent="0" lvl="0" marL="457200" marR="0" rtl="0" algn="l">
              <a:lnSpc>
                <a:spcPct val="115000"/>
              </a:lnSpc>
              <a:spcBef>
                <a:spcPts val="0"/>
              </a:spcBef>
              <a:spcAft>
                <a:spcPts val="0"/>
              </a:spcAft>
              <a:buNone/>
            </a:pPr>
            <a:r>
              <a:rPr b="1" lang="en-US">
                <a:latin typeface="Georgia"/>
                <a:ea typeface="Georgia"/>
                <a:cs typeface="Georgia"/>
                <a:sym typeface="Georgia"/>
              </a:rPr>
              <a:t>Dans le CODE REVISE DD</a:t>
            </a:r>
            <a:endParaRPr b="1">
              <a:latin typeface="Georgia"/>
              <a:ea typeface="Georgia"/>
              <a:cs typeface="Georgia"/>
              <a:sym typeface="Georgia"/>
            </a:endParaRPr>
          </a:p>
          <a:p>
            <a:pPr indent="0" lvl="0" marL="0" marR="0" rtl="0" algn="l">
              <a:lnSpc>
                <a:spcPct val="115000"/>
              </a:lnSpc>
              <a:spcBef>
                <a:spcPts val="0"/>
              </a:spcBef>
              <a:spcAft>
                <a:spcPts val="0"/>
              </a:spcAft>
              <a:buNone/>
            </a:pPr>
            <a:r>
              <a:t/>
            </a:r>
            <a:endParaRPr>
              <a:latin typeface="Georgia"/>
              <a:ea typeface="Georgia"/>
              <a:cs typeface="Georgia"/>
              <a:sym typeface="Georgia"/>
            </a:endParaRPr>
          </a:p>
          <a:p>
            <a:pPr indent="0" lvl="0" marL="0" marR="0" rtl="0" algn="l">
              <a:lnSpc>
                <a:spcPct val="115000"/>
              </a:lnSpc>
              <a:spcBef>
                <a:spcPts val="0"/>
              </a:spcBef>
              <a:spcAft>
                <a:spcPts val="0"/>
              </a:spcAft>
              <a:buNone/>
            </a:pPr>
            <a:r>
              <a:rPr lang="en-US">
                <a:latin typeface="Georgia"/>
                <a:ea typeface="Georgia"/>
                <a:cs typeface="Georgia"/>
                <a:sym typeface="Georgia"/>
              </a:rPr>
              <a:t>Article 30. 1. (ancien 27) </a:t>
            </a:r>
            <a:r>
              <a:rPr i="1" lang="en-US">
                <a:latin typeface="Georgia"/>
                <a:ea typeface="Georgia"/>
                <a:cs typeface="Georgia"/>
                <a:sym typeface="Georgia"/>
              </a:rPr>
              <a:t>La valeur en douane des marchandises importées est leur valeur transactionnelle, c’est-à-dire le prix effectivement payé ou à payer pour ces marchandises lorsqu’elles sont vendues pour l’exportation à destination de l’État membre d’importation après ajustement conformément aux dispositions de l’article 31.</a:t>
            </a:r>
            <a:endParaRPr i="1">
              <a:latin typeface="Georgia"/>
              <a:ea typeface="Georgia"/>
              <a:cs typeface="Georgia"/>
              <a:sym typeface="Georgia"/>
            </a:endParaRPr>
          </a:p>
          <a:p>
            <a:pPr indent="0" lvl="0" marL="0" marR="0" rtl="0" algn="l">
              <a:lnSpc>
                <a:spcPct val="115000"/>
              </a:lnSpc>
              <a:spcBef>
                <a:spcPts val="0"/>
              </a:spcBef>
              <a:spcAft>
                <a:spcPts val="0"/>
              </a:spcAft>
              <a:buNone/>
            </a:pPr>
            <a:r>
              <a:t/>
            </a:r>
            <a:endParaRPr i="1">
              <a:latin typeface="Georgia"/>
              <a:ea typeface="Georgia"/>
              <a:cs typeface="Georgia"/>
              <a:sym typeface="Georgia"/>
            </a:endParaRPr>
          </a:p>
          <a:p>
            <a:pPr indent="0" lvl="0" marL="0" marR="0" rtl="0" algn="l">
              <a:lnSpc>
                <a:spcPct val="115000"/>
              </a:lnSpc>
              <a:spcBef>
                <a:spcPts val="0"/>
              </a:spcBef>
              <a:spcAft>
                <a:spcPts val="0"/>
              </a:spcAft>
              <a:buNone/>
            </a:pPr>
            <a:r>
              <a:t/>
            </a:r>
            <a:endParaRPr>
              <a:latin typeface="Georgia"/>
              <a:ea typeface="Georgia"/>
              <a:cs typeface="Georgia"/>
              <a:sym typeface="Georgia"/>
            </a:endParaRPr>
          </a:p>
          <a:p>
            <a:pPr indent="0" lvl="0" marL="457200" marR="0" rtl="0" algn="l">
              <a:lnSpc>
                <a:spcPct val="115000"/>
              </a:lnSpc>
              <a:spcBef>
                <a:spcPts val="0"/>
              </a:spcBef>
              <a:spcAft>
                <a:spcPts val="0"/>
              </a:spcAft>
              <a:buNone/>
            </a:pPr>
            <a:r>
              <a:rPr lang="en-US">
                <a:solidFill>
                  <a:srgbClr val="000000"/>
                </a:solidFill>
                <a:latin typeface="Georgia"/>
                <a:ea typeface="Georgia"/>
                <a:cs typeface="Georgia"/>
                <a:sym typeface="Georgia"/>
              </a:rPr>
              <a:t> </a:t>
            </a:r>
            <a:endParaRPr>
              <a:solidFill>
                <a:srgbClr val="000000"/>
              </a:solidFill>
              <a:latin typeface="Georgia"/>
              <a:ea typeface="Georgia"/>
              <a:cs typeface="Georgia"/>
              <a:sym typeface="Georgia"/>
            </a:endParaRPr>
          </a:p>
          <a:p>
            <a:pPr indent="-381000" lvl="0" marL="457200" marR="0" rtl="0" algn="l">
              <a:lnSpc>
                <a:spcPct val="115000"/>
              </a:lnSpc>
              <a:spcBef>
                <a:spcPts val="0"/>
              </a:spcBef>
              <a:spcAft>
                <a:spcPts val="0"/>
              </a:spcAft>
              <a:buClr>
                <a:schemeClr val="dk1"/>
              </a:buClr>
              <a:buSzPts val="1200"/>
              <a:buFont typeface="Noto Sans Symbols"/>
              <a:buNone/>
            </a:pPr>
            <a:r>
              <a:t/>
            </a:r>
            <a:endParaRPr>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